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4" r:id="rId2"/>
    <p:sldId id="263" r:id="rId3"/>
    <p:sldId id="265" r:id="rId4"/>
    <p:sldId id="266" r:id="rId5"/>
    <p:sldId id="267" r:id="rId6"/>
    <p:sldId id="268" r:id="rId7"/>
    <p:sldId id="269" r:id="rId8"/>
    <p:sldId id="271" r:id="rId9"/>
    <p:sldId id="272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83305" autoAdjust="0"/>
  </p:normalViewPr>
  <p:slideViewPr>
    <p:cSldViewPr snapToGrid="0">
      <p:cViewPr varScale="1">
        <p:scale>
          <a:sx n="74" d="100"/>
          <a:sy n="74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0A800-893B-45DA-941B-461B667C5346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4ECF4-38C9-4E1C-87AB-4296F303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3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short: Why Gamify?</a:t>
            </a:r>
          </a:p>
          <a:p>
            <a:endParaRPr lang="en-US" dirty="0"/>
          </a:p>
          <a:p>
            <a:r>
              <a:rPr lang="en-US" dirty="0"/>
              <a:t>By gamifying your classroom, what do</a:t>
            </a:r>
            <a:r>
              <a:rPr lang="en-US" baseline="0" dirty="0"/>
              <a:t> you hope to accomplish?</a:t>
            </a:r>
          </a:p>
          <a:p>
            <a:r>
              <a:rPr lang="en-US" baseline="0" dirty="0"/>
              <a:t>Walker – I want to create a sense of belonging, and make learning as fun as possible.</a:t>
            </a:r>
          </a:p>
          <a:p>
            <a:r>
              <a:rPr lang="en-US" baseline="0" dirty="0"/>
              <a:t>Brewer – I want to meet students where they are at and start everything there. </a:t>
            </a:r>
          </a:p>
          <a:p>
            <a:endParaRPr lang="en-US" i="1" baseline="0" dirty="0"/>
          </a:p>
          <a:p>
            <a:r>
              <a:rPr lang="en-US" i="1" baseline="0" dirty="0"/>
              <a:t>Open it up and ask what the audience has in mind for goals?</a:t>
            </a:r>
            <a:br>
              <a:rPr lang="en-US" i="1" baseline="0" dirty="0"/>
            </a:br>
            <a:br>
              <a:rPr lang="en-US" baseline="0" dirty="0"/>
            </a:br>
            <a:r>
              <a:rPr lang="en-US" baseline="0" dirty="0"/>
              <a:t>Seed: Increased engagement, students becoming risk-takers by feeling free to fail without grade consequences, sense of belonging, better relationships, less guesswork in behavioral expectations for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4ECF4-38C9-4E1C-87AB-4296F303FD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02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we mean by complexity?</a:t>
            </a:r>
          </a:p>
          <a:p>
            <a:endParaRPr lang="en-US" dirty="0"/>
          </a:p>
          <a:p>
            <a:r>
              <a:rPr lang="en-US" dirty="0"/>
              <a:t>“If you were to gamify your classroom, how deep</a:t>
            </a:r>
            <a:r>
              <a:rPr lang="en-US" baseline="0" dirty="0"/>
              <a:t> are your interested in gamifying” </a:t>
            </a:r>
          </a:p>
          <a:p>
            <a:endParaRPr lang="en-US" baseline="0" dirty="0"/>
          </a:p>
          <a:p>
            <a:r>
              <a:rPr lang="en-US" baseline="0" dirty="0"/>
              <a:t>Are you interested in behavior tracking, engagement building, or in turning your whole class into a game and acting as the GM/DM</a:t>
            </a:r>
          </a:p>
          <a:p>
            <a:endParaRPr lang="en-US" baseline="0" dirty="0"/>
          </a:p>
          <a:p>
            <a:r>
              <a:rPr lang="en-US" baseline="0" dirty="0"/>
              <a:t>For this workshop, we’ve identified three levels of interest and complexity for you to explore and consider for your own classroom. </a:t>
            </a:r>
          </a:p>
          <a:p>
            <a:endParaRPr lang="en-US" baseline="0" dirty="0"/>
          </a:p>
          <a:p>
            <a:r>
              <a:rPr lang="en-US" baseline="0" dirty="0"/>
              <a:t>If you are unsure of what you’d be comfortable implementing, choose randomly. All of the levels share similarities and there are interesting examples at each station.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4ECF4-38C9-4E1C-87AB-4296F303FD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33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4ECF4-38C9-4E1C-87AB-4296F303FD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0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Level 2</a:t>
            </a:r>
          </a:p>
          <a:p>
            <a:r>
              <a:rPr lang="en-US" dirty="0"/>
              <a:t>Soft skill and behavior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4ECF4-38C9-4E1C-87AB-4296F303FD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1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Level 3 </a:t>
            </a:r>
          </a:p>
          <a:p>
            <a:r>
              <a:rPr lang="en-US" dirty="0"/>
              <a:t>Whole course is gamified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4ECF4-38C9-4E1C-87AB-4296F303FD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</a:t>
            </a:r>
            <a:r>
              <a:rPr lang="en-US" baseline="0" dirty="0"/>
              <a:t> station for each level</a:t>
            </a:r>
          </a:p>
          <a:p>
            <a:r>
              <a:rPr lang="en-US" baseline="0" dirty="0"/>
              <a:t>We will be here until 5:00 PM</a:t>
            </a:r>
          </a:p>
          <a:p>
            <a:r>
              <a:rPr lang="en-US" baseline="0" dirty="0"/>
              <a:t>Feel free to come and go, grab a friend and bring them in to work on getting together a functioning classroom game!</a:t>
            </a:r>
          </a:p>
          <a:p>
            <a:r>
              <a:rPr lang="en-US" baseline="0" dirty="0"/>
              <a:t>Mr. Walker and Mr. Brewer will circulate and assist in discussion and production of your games.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4ECF4-38C9-4E1C-87AB-4296F303FD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8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041-4D7A-4B26-BDA3-D34C19659C05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392649B-26CC-4038-A9CB-16C5D1CA34F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17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041-4D7A-4B26-BDA3-D34C19659C05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649B-26CC-4038-A9CB-16C5D1CA34FB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03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041-4D7A-4B26-BDA3-D34C19659C05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649B-26CC-4038-A9CB-16C5D1CA34F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56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041-4D7A-4B26-BDA3-D34C19659C05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649B-26CC-4038-A9CB-16C5D1CA34FB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95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041-4D7A-4B26-BDA3-D34C19659C05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649B-26CC-4038-A9CB-16C5D1CA34F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98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041-4D7A-4B26-BDA3-D34C19659C05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649B-26CC-4038-A9CB-16C5D1CA34FB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76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041-4D7A-4B26-BDA3-D34C19659C05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649B-26CC-4038-A9CB-16C5D1CA34FB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20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041-4D7A-4B26-BDA3-D34C19659C05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649B-26CC-4038-A9CB-16C5D1CA34FB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62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041-4D7A-4B26-BDA3-D34C19659C05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649B-26CC-4038-A9CB-16C5D1CA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1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041-4D7A-4B26-BDA3-D34C19659C05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649B-26CC-4038-A9CB-16C5D1CA34FB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94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CD66041-4D7A-4B26-BDA3-D34C19659C05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649B-26CC-4038-A9CB-16C5D1CA34F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86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66041-4D7A-4B26-BDA3-D34C19659C05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392649B-26CC-4038-A9CB-16C5D1CA34F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0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Phoenix Gamification Teacher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Mr. Walker and Mr. Brewer. </a:t>
            </a:r>
          </a:p>
        </p:txBody>
      </p:sp>
    </p:spTree>
    <p:extLst>
      <p:ext uri="{BB962C8B-B14F-4D97-AF65-F5344CB8AC3E}">
        <p14:creationId xmlns:p14="http://schemas.microsoft.com/office/powerpoint/2010/main" val="3397292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03275" cy="1049235"/>
          </a:xfrm>
        </p:spPr>
        <p:txBody>
          <a:bodyPr/>
          <a:lstStyle/>
          <a:p>
            <a:r>
              <a:rPr lang="en-US" dirty="0"/>
              <a:t>Our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337" y="1861186"/>
            <a:ext cx="4524218" cy="4088854"/>
          </a:xfrm>
        </p:spPr>
        <p:txBody>
          <a:bodyPr>
            <a:normAutofit/>
          </a:bodyPr>
          <a:lstStyle/>
          <a:p>
            <a:r>
              <a:rPr lang="en-US" dirty="0"/>
              <a:t>Mr. Walker</a:t>
            </a:r>
          </a:p>
          <a:p>
            <a:pPr lvl="1"/>
            <a:r>
              <a:rPr lang="en-US" dirty="0"/>
              <a:t>Jack.walker@Jefferson.kyschools.us</a:t>
            </a:r>
          </a:p>
          <a:p>
            <a:endParaRPr lang="en-US" dirty="0"/>
          </a:p>
          <a:p>
            <a:r>
              <a:rPr lang="en-US" dirty="0"/>
              <a:t>Mr. Brewer</a:t>
            </a:r>
          </a:p>
          <a:p>
            <a:pPr lvl="1"/>
            <a:r>
              <a:rPr lang="en-US" dirty="0"/>
              <a:t>john.brewer@Jefferson.kyschools.us</a:t>
            </a:r>
          </a:p>
          <a:p>
            <a:pPr lvl="1"/>
            <a:r>
              <a:rPr lang="en-US" dirty="0"/>
              <a:t>www.kingdomandkeys.com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43406" y="1987829"/>
            <a:ext cx="5479400" cy="40888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Phoenix School Website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861" y="2521403"/>
            <a:ext cx="2219531" cy="2219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86" y="403225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63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dn5.thr.com/sites/default/files/imagecache/landscape_928x523/2016/02/deap_poets_society_1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3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39543"/>
            <a:ext cx="10336768" cy="665934"/>
          </a:xfrm>
          <a:solidFill>
            <a:srgbClr val="FFFFFF">
              <a:alpha val="69020"/>
            </a:srgbClr>
          </a:solidFill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/>
              <a:t>What are your goals as an educator?</a:t>
            </a:r>
          </a:p>
        </p:txBody>
      </p:sp>
    </p:spTree>
    <p:extLst>
      <p:ext uri="{BB962C8B-B14F-4D97-AF65-F5344CB8AC3E}">
        <p14:creationId xmlns:p14="http://schemas.microsoft.com/office/powerpoint/2010/main" val="53405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885" y="6183084"/>
            <a:ext cx="10784115" cy="522515"/>
          </a:xfrm>
          <a:solidFill>
            <a:srgbClr val="FFFFFF">
              <a:alpha val="56078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/>
              <a:t>what Level of complexity are you interested in?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http://www.alice-in-wonderland.net/wp-content/uploads/alice-in-front-of-rabbit-ho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23999"/>
            <a:ext cx="12090401" cy="764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05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4806"/>
            <a:ext cx="6719964" cy="574337"/>
          </a:xfrm>
          <a:solidFill>
            <a:srgbClr val="FFFFFF">
              <a:alpha val="67059"/>
            </a:srgbClr>
          </a:solidFill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Level One – Behavior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1.bp.blogspot.com/-cDWCpByJjhg/TgImRfS7RrI/AAAAAAAAAw0/JQWuoVE_e_Q/s1600/IMG_058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" b="36931"/>
          <a:stretch/>
        </p:blipFill>
        <p:spPr bwMode="auto">
          <a:xfrm>
            <a:off x="3" y="0"/>
            <a:ext cx="12191997" cy="617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amifiedteachers.com/wp-content/uploads/2015/02/classdojo_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0"/>
            <a:ext cx="6134100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20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3656" y="6174806"/>
            <a:ext cx="7968343" cy="574337"/>
          </a:xfrm>
          <a:solidFill>
            <a:srgbClr val="FFFFFF">
              <a:alpha val="67059"/>
            </a:srgbClr>
          </a:solidFill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Level Two – Increasing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informalmath.files.wordpress.com/2013/06/screen-shot-2013-06-12-at-5-27-22-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95825" cy="613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d1zqayhc1yz6oo.cloudfront.net/b6edab5679ea112c1ea118bfc1ea6a5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561"/>
            <a:ext cx="12191998" cy="613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4806"/>
            <a:ext cx="7489371" cy="574337"/>
          </a:xfrm>
          <a:solidFill>
            <a:srgbClr val="FFFFFF">
              <a:alpha val="67059"/>
            </a:srgbClr>
          </a:solidFill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Level Three – Gamified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edtech.tv/wp-content/uploads/2014/10/ClassCraftGamificationinSchoo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7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media-market.edmodo.com/media/public/7b3b21de20301b8afb07c47ab2b9a6c3a678fa1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72049"/>
            <a:ext cx="12172950" cy="624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-media-cache-ak0.pinimg.com/564x/c9/f6/e8/c9f6e8b5c578d667890ec6e62f56b0e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17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23499" t="7756" r="25256" b="10474"/>
          <a:stretch/>
        </p:blipFill>
        <p:spPr>
          <a:xfrm>
            <a:off x="19049" y="0"/>
            <a:ext cx="12192001" cy="617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7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211" y="6266376"/>
            <a:ext cx="6868172" cy="443518"/>
          </a:xfrm>
          <a:solidFill>
            <a:srgbClr val="F8F8F8">
              <a:alpha val="63137"/>
            </a:srgb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Three stations and workshop time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143223"/>
          </a:xfrm>
        </p:spPr>
      </p:pic>
    </p:spTree>
    <p:extLst>
      <p:ext uri="{BB962C8B-B14F-4D97-AF65-F5344CB8AC3E}">
        <p14:creationId xmlns:p14="http://schemas.microsoft.com/office/powerpoint/2010/main" val="3498166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of Caution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Word of caution</a:t>
            </a:r>
          </a:p>
          <a:p>
            <a:pPr lvl="1"/>
            <a:r>
              <a:rPr lang="en-US" sz="2800" dirty="0"/>
              <a:t>Avoid the negative</a:t>
            </a:r>
          </a:p>
          <a:p>
            <a:pPr lvl="2"/>
            <a:r>
              <a:rPr lang="en-US" sz="2400" dirty="0"/>
              <a:t>Avoid visible negative feedback, if you need to keep track of negative behavior, keep it out of your game</a:t>
            </a:r>
          </a:p>
          <a:p>
            <a:pPr lvl="1"/>
            <a:r>
              <a:rPr lang="en-US" sz="2800" dirty="0"/>
              <a:t>We already have structures in place for negatives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60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Call to attempt LVL 1 at least and share this concept. </a:t>
            </a:r>
          </a:p>
          <a:p>
            <a:pPr lvl="1"/>
            <a:r>
              <a:rPr lang="en-US" sz="2800" dirty="0"/>
              <a:t>The goal is engagement and ownership, wherever it is applied</a:t>
            </a:r>
          </a:p>
          <a:p>
            <a:pPr lvl="1"/>
            <a:r>
              <a:rPr lang="en-US" sz="2800" dirty="0"/>
              <a:t>This concept is terrific for differentiated learning and increasing student sense of control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088367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323</TotalTime>
  <Words>382</Words>
  <Application>Microsoft Office PowerPoint</Application>
  <PresentationFormat>Widescreen</PresentationFormat>
  <Paragraphs>55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Gallery</vt:lpstr>
      <vt:lpstr>Phoenix Gamification Teacher Workshop</vt:lpstr>
      <vt:lpstr>What are your goals as an educator?</vt:lpstr>
      <vt:lpstr>what Level of complexity are you interested in?</vt:lpstr>
      <vt:lpstr>Level One – Behavior Tracking</vt:lpstr>
      <vt:lpstr>Level Two – Increasing Engagement</vt:lpstr>
      <vt:lpstr>Level Three – Gamified Curriculum</vt:lpstr>
      <vt:lpstr>Three stations and workshop time</vt:lpstr>
      <vt:lpstr>Word of Caution</vt:lpstr>
      <vt:lpstr>Call to action</vt:lpstr>
      <vt:lpstr>Our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Back!</dc:title>
  <dc:creator>John Brewer</dc:creator>
  <cp:lastModifiedBy>John Brewer</cp:lastModifiedBy>
  <cp:revision>23</cp:revision>
  <dcterms:created xsi:type="dcterms:W3CDTF">2016-07-12T15:02:27Z</dcterms:created>
  <dcterms:modified xsi:type="dcterms:W3CDTF">2016-08-03T17:43:45Z</dcterms:modified>
</cp:coreProperties>
</file>