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58" r:id="rId4"/>
    <p:sldId id="266" r:id="rId5"/>
    <p:sldId id="267" r:id="rId6"/>
    <p:sldId id="262" r:id="rId7"/>
    <p:sldId id="268" r:id="rId8"/>
    <p:sldId id="263" r:id="rId9"/>
    <p:sldId id="269" r:id="rId10"/>
    <p:sldId id="271" r:id="rId11"/>
    <p:sldId id="259" r:id="rId12"/>
    <p:sldId id="272" r:id="rId13"/>
    <p:sldId id="274" r:id="rId14"/>
    <p:sldId id="260" r:id="rId15"/>
    <p:sldId id="261" r:id="rId16"/>
    <p:sldId id="264" r:id="rId17"/>
    <p:sldId id="265" r:id="rId18"/>
    <p:sldId id="270"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wer, John" initials="BJ" lastIdx="3" clrIdx="0">
    <p:extLst>
      <p:ext uri="{19B8F6BF-5375-455C-9EA6-DF929625EA0E}">
        <p15:presenceInfo xmlns:p15="http://schemas.microsoft.com/office/powerpoint/2012/main" userId="S-1-5-21-2045995258-2051559158-308554878-724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8F8F8"/>
    <a:srgbClr val="634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Phoenix and District ACT Benchmark</a:t>
            </a:r>
            <a:r>
              <a:rPr lang="en-US" baseline="0"/>
              <a:t> %</a:t>
            </a:r>
            <a:endParaRPr lang="en-US"/>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English Benchmark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Sheet1!$B$2:$G$2</c:f>
              <c:strCache>
                <c:ptCount val="6"/>
                <c:pt idx="0">
                  <c:v>14-15 School</c:v>
                </c:pt>
                <c:pt idx="1">
                  <c:v>14-16 District</c:v>
                </c:pt>
                <c:pt idx="2">
                  <c:v>15-16 School</c:v>
                </c:pt>
                <c:pt idx="3">
                  <c:v>15-17 District</c:v>
                </c:pt>
                <c:pt idx="4">
                  <c:v>16-17 School</c:v>
                </c:pt>
                <c:pt idx="5">
                  <c:v>16-17 District</c:v>
                </c:pt>
              </c:strCache>
            </c:strRef>
          </c:cat>
          <c:val>
            <c:numRef>
              <c:f>Sheet1!$B$3:$G$3</c:f>
              <c:numCache>
                <c:formatCode>General</c:formatCode>
                <c:ptCount val="6"/>
                <c:pt idx="0">
                  <c:v>12</c:v>
                </c:pt>
                <c:pt idx="1">
                  <c:v>48.7</c:v>
                </c:pt>
                <c:pt idx="2">
                  <c:v>17.2</c:v>
                </c:pt>
                <c:pt idx="3">
                  <c:v>46</c:v>
                </c:pt>
                <c:pt idx="4">
                  <c:v>15.1</c:v>
                </c:pt>
                <c:pt idx="5">
                  <c:v>48</c:v>
                </c:pt>
              </c:numCache>
            </c:numRef>
          </c:val>
          <c:extLst>
            <c:ext xmlns:c16="http://schemas.microsoft.com/office/drawing/2014/chart" uri="{C3380CC4-5D6E-409C-BE32-E72D297353CC}">
              <c16:uniqueId val="{00000000-710C-4217-9264-8D6FC84B2662}"/>
            </c:ext>
          </c:extLst>
        </c:ser>
        <c:ser>
          <c:idx val="1"/>
          <c:order val="1"/>
          <c:tx>
            <c:strRef>
              <c:f>Sheet1!$A$4</c:f>
              <c:strCache>
                <c:ptCount val="1"/>
                <c:pt idx="0">
                  <c:v>Math Benchmark</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Sheet1!$B$2:$G$2</c:f>
              <c:strCache>
                <c:ptCount val="6"/>
                <c:pt idx="0">
                  <c:v>14-15 School</c:v>
                </c:pt>
                <c:pt idx="1">
                  <c:v>14-16 District</c:v>
                </c:pt>
                <c:pt idx="2">
                  <c:v>15-16 School</c:v>
                </c:pt>
                <c:pt idx="3">
                  <c:v>15-17 District</c:v>
                </c:pt>
                <c:pt idx="4">
                  <c:v>16-17 School</c:v>
                </c:pt>
                <c:pt idx="5">
                  <c:v>16-17 District</c:v>
                </c:pt>
              </c:strCache>
            </c:strRef>
          </c:cat>
          <c:val>
            <c:numRef>
              <c:f>Sheet1!$B$4:$G$4</c:f>
              <c:numCache>
                <c:formatCode>General</c:formatCode>
                <c:ptCount val="6"/>
                <c:pt idx="0">
                  <c:v>11</c:v>
                </c:pt>
                <c:pt idx="1">
                  <c:v>34.700000000000003</c:v>
                </c:pt>
                <c:pt idx="2">
                  <c:v>8.6999999999999993</c:v>
                </c:pt>
                <c:pt idx="3">
                  <c:v>36.15</c:v>
                </c:pt>
                <c:pt idx="4">
                  <c:v>5.6</c:v>
                </c:pt>
                <c:pt idx="5">
                  <c:v>37.700000000000003</c:v>
                </c:pt>
              </c:numCache>
            </c:numRef>
          </c:val>
          <c:extLst>
            <c:ext xmlns:c16="http://schemas.microsoft.com/office/drawing/2014/chart" uri="{C3380CC4-5D6E-409C-BE32-E72D297353CC}">
              <c16:uniqueId val="{00000001-710C-4217-9264-8D6FC84B2662}"/>
            </c:ext>
          </c:extLst>
        </c:ser>
        <c:ser>
          <c:idx val="2"/>
          <c:order val="2"/>
          <c:tx>
            <c:strRef>
              <c:f>Sheet1!$A$5</c:f>
              <c:strCache>
                <c:ptCount val="1"/>
                <c:pt idx="0">
                  <c:v>Reading Benchmark</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Sheet1!$B$2:$G$2</c:f>
              <c:strCache>
                <c:ptCount val="6"/>
                <c:pt idx="0">
                  <c:v>14-15 School</c:v>
                </c:pt>
                <c:pt idx="1">
                  <c:v>14-16 District</c:v>
                </c:pt>
                <c:pt idx="2">
                  <c:v>15-16 School</c:v>
                </c:pt>
                <c:pt idx="3">
                  <c:v>15-17 District</c:v>
                </c:pt>
                <c:pt idx="4">
                  <c:v>16-17 School</c:v>
                </c:pt>
                <c:pt idx="5">
                  <c:v>16-17 District</c:v>
                </c:pt>
              </c:strCache>
            </c:strRef>
          </c:cat>
          <c:val>
            <c:numRef>
              <c:f>Sheet1!$B$5:$G$5</c:f>
              <c:numCache>
                <c:formatCode>General</c:formatCode>
                <c:ptCount val="6"/>
                <c:pt idx="0">
                  <c:v>18.399999999999999</c:v>
                </c:pt>
                <c:pt idx="1">
                  <c:v>42.3</c:v>
                </c:pt>
                <c:pt idx="2">
                  <c:v>29.9</c:v>
                </c:pt>
                <c:pt idx="3">
                  <c:v>42.4</c:v>
                </c:pt>
                <c:pt idx="4">
                  <c:v>19.100000000000001</c:v>
                </c:pt>
                <c:pt idx="5">
                  <c:v>46.2</c:v>
                </c:pt>
              </c:numCache>
            </c:numRef>
          </c:val>
          <c:extLst>
            <c:ext xmlns:c16="http://schemas.microsoft.com/office/drawing/2014/chart" uri="{C3380CC4-5D6E-409C-BE32-E72D297353CC}">
              <c16:uniqueId val="{00000002-710C-4217-9264-8D6FC84B2662}"/>
            </c:ext>
          </c:extLst>
        </c:ser>
        <c:dLbls>
          <c:showLegendKey val="0"/>
          <c:showVal val="0"/>
          <c:showCatName val="0"/>
          <c:showSerName val="0"/>
          <c:showPercent val="0"/>
          <c:showBubbleSize val="0"/>
        </c:dLbls>
        <c:gapWidth val="100"/>
        <c:overlap val="-24"/>
        <c:axId val="466412752"/>
        <c:axId val="466410784"/>
      </c:barChart>
      <c:catAx>
        <c:axId val="4664127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6410784"/>
        <c:crosses val="autoZero"/>
        <c:auto val="1"/>
        <c:lblAlgn val="ctr"/>
        <c:lblOffset val="100"/>
        <c:noMultiLvlLbl val="0"/>
      </c:catAx>
      <c:valAx>
        <c:axId val="4664107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641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103D7-4E8C-4E7E-803A-0B71BB88FDC2}"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34E78-0C34-466B-A0B4-91B2E531ABC1}" type="slidenum">
              <a:rPr lang="en-US" smtClean="0"/>
              <a:t>‹#›</a:t>
            </a:fld>
            <a:endParaRPr lang="en-US"/>
          </a:p>
        </p:txBody>
      </p:sp>
    </p:spTree>
    <p:extLst>
      <p:ext uri="{BB962C8B-B14F-4D97-AF65-F5344CB8AC3E}">
        <p14:creationId xmlns:p14="http://schemas.microsoft.com/office/powerpoint/2010/main" val="5722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12/5/2018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12/5/2018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12/5/2018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hyperlink" Target="http://proxyse.uits.iu.edu/login?url=https://search.ebscohost.com/login.aspx?direct=true&amp;db=aph&amp;AN=12762576&amp;site=ehost-live" TargetMode="External"/><Relationship Id="rId3" Type="http://schemas.openxmlformats.org/officeDocument/2006/relationships/hyperlink" Target="https://tellkentucky.org/results/report/548/167257" TargetMode="External"/><Relationship Id="rId7" Type="http://schemas.openxmlformats.org/officeDocument/2006/relationships/hyperlink" Target="http://applications.education.ky.gov/SRC/Profile.aspx" TargetMode="External"/><Relationship Id="rId2" Type="http://schemas.openxmlformats.org/officeDocument/2006/relationships/hyperlink" Target="https://tellkentucky.org/results/report/548/167356" TargetMode="External"/><Relationship Id="rId1" Type="http://schemas.openxmlformats.org/officeDocument/2006/relationships/slideLayout" Target="../slideLayouts/slideLayout2.xml"/><Relationship Id="rId6" Type="http://schemas.openxmlformats.org/officeDocument/2006/relationships/hyperlink" Target="https://sso.mapnwea.org/auth/login?dest=https://teach.mapnwea.org/admin/" TargetMode="External"/><Relationship Id="rId5" Type="http://schemas.openxmlformats.org/officeDocument/2006/relationships/hyperlink" Target="https://www.jefferson.kyschools.us/departments/data-management-research/data-books" TargetMode="External"/><Relationship Id="rId10" Type="http://schemas.openxmlformats.org/officeDocument/2006/relationships/hyperlink" Target="http://proxyse.uits.iu.edu/login?url=https://search.ebscohost.com/login.aspx?direct=true&amp;db=aph&amp;AN=12701628&amp;site=ehost-live" TargetMode="External"/><Relationship Id="rId4" Type="http://schemas.openxmlformats.org/officeDocument/2006/relationships/hyperlink" Target="https://assessment.jefferson.kyschools.us/DMC/Behavior/Behavior%20/" TargetMode="External"/><Relationship Id="rId9" Type="http://schemas.openxmlformats.org/officeDocument/2006/relationships/hyperlink" Target="http://proxyse.uits.iu.edu/login?url=https://search.ebscohost.com/login.aspx?direct=true&amp;db=aph&amp;AN=32454722&amp;site=ehost-liv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3800" dirty="0">
                <a:solidFill>
                  <a:srgbClr val="C00000"/>
                </a:solidFill>
              </a:rPr>
              <a:t>Phoenix </a:t>
            </a:r>
          </a:p>
        </p:txBody>
      </p:sp>
      <p:sp>
        <p:nvSpPr>
          <p:cNvPr id="3" name="Subtitle 2"/>
          <p:cNvSpPr>
            <a:spLocks noGrp="1"/>
          </p:cNvSpPr>
          <p:nvPr>
            <p:ph type="subTitle" idx="1"/>
          </p:nvPr>
        </p:nvSpPr>
        <p:spPr/>
        <p:txBody>
          <a:bodyPr/>
          <a:lstStyle/>
          <a:p>
            <a:r>
              <a:rPr lang="en-US" b="1" dirty="0"/>
              <a:t>ELCC 5 – Supporting Student Learning Project</a:t>
            </a:r>
          </a:p>
          <a:p>
            <a:r>
              <a:rPr lang="en-US" b="1" dirty="0"/>
              <a:t>John Brewer</a:t>
            </a:r>
            <a:endParaRPr lang="en-US" dirty="0"/>
          </a:p>
        </p:txBody>
      </p:sp>
    </p:spTree>
    <p:extLst>
      <p:ext uri="{BB962C8B-B14F-4D97-AF65-F5344CB8AC3E}">
        <p14:creationId xmlns:p14="http://schemas.microsoft.com/office/powerpoint/2010/main" val="196600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AFC0-6D0F-41C8-94F9-92B1EA957CE0}"/>
              </a:ext>
            </a:extLst>
          </p:cNvPr>
          <p:cNvSpPr>
            <a:spLocks noGrp="1"/>
          </p:cNvSpPr>
          <p:nvPr>
            <p:ph type="title"/>
          </p:nvPr>
        </p:nvSpPr>
        <p:spPr/>
        <p:txBody>
          <a:bodyPr>
            <a:normAutofit fontScale="90000"/>
          </a:bodyPr>
          <a:lstStyle/>
          <a:p>
            <a:r>
              <a:rPr lang="en-US" dirty="0"/>
              <a:t>Data Summary – </a:t>
            </a:r>
            <a:br>
              <a:rPr lang="en-US" dirty="0"/>
            </a:br>
            <a:r>
              <a:rPr lang="en-US" u="sng" dirty="0"/>
              <a:t>Climate</a:t>
            </a:r>
            <a:r>
              <a:rPr lang="en-US" dirty="0"/>
              <a:t> </a:t>
            </a:r>
            <a:r>
              <a:rPr lang="en-US" u="sng" dirty="0"/>
              <a:t>Profile</a:t>
            </a:r>
            <a:r>
              <a:rPr lang="en-US" dirty="0"/>
              <a:t> – Teacher PD Need</a:t>
            </a:r>
          </a:p>
        </p:txBody>
      </p:sp>
      <p:pic>
        <p:nvPicPr>
          <p:cNvPr id="4" name="Picture 3">
            <a:extLst>
              <a:ext uri="{FF2B5EF4-FFF2-40B4-BE49-F238E27FC236}">
                <a16:creationId xmlns:a16="http://schemas.microsoft.com/office/drawing/2014/main" id="{CD08D5CB-3EEA-4D82-9577-63DE1C43E6E4}"/>
              </a:ext>
            </a:extLst>
          </p:cNvPr>
          <p:cNvPicPr>
            <a:picLocks noChangeAspect="1"/>
          </p:cNvPicPr>
          <p:nvPr/>
        </p:nvPicPr>
        <p:blipFill>
          <a:blip r:embed="rId2"/>
          <a:stretch>
            <a:fillRect/>
          </a:stretch>
        </p:blipFill>
        <p:spPr>
          <a:xfrm>
            <a:off x="206300" y="2540001"/>
            <a:ext cx="8174690" cy="2094716"/>
          </a:xfrm>
          <a:prstGeom prst="rect">
            <a:avLst/>
          </a:prstGeom>
        </p:spPr>
      </p:pic>
      <p:sp>
        <p:nvSpPr>
          <p:cNvPr id="5" name="TextBox 4">
            <a:extLst>
              <a:ext uri="{FF2B5EF4-FFF2-40B4-BE49-F238E27FC236}">
                <a16:creationId xmlns:a16="http://schemas.microsoft.com/office/drawing/2014/main" id="{CD59BB81-18E7-4551-8C8E-4EF7435CDEC6}"/>
              </a:ext>
            </a:extLst>
          </p:cNvPr>
          <p:cNvSpPr txBox="1"/>
          <p:nvPr/>
        </p:nvSpPr>
        <p:spPr>
          <a:xfrm>
            <a:off x="7328862" y="2248387"/>
            <a:ext cx="1007007" cy="369332"/>
          </a:xfrm>
          <a:prstGeom prst="rect">
            <a:avLst/>
          </a:prstGeom>
          <a:noFill/>
        </p:spPr>
        <p:txBody>
          <a:bodyPr wrap="none" rtlCol="0">
            <a:spAutoFit/>
          </a:bodyPr>
          <a:lstStyle/>
          <a:p>
            <a:r>
              <a:rPr lang="en-US" dirty="0"/>
              <a:t>Fig. 6/7</a:t>
            </a:r>
          </a:p>
        </p:txBody>
      </p:sp>
      <p:pic>
        <p:nvPicPr>
          <p:cNvPr id="6" name="Picture 5">
            <a:extLst>
              <a:ext uri="{FF2B5EF4-FFF2-40B4-BE49-F238E27FC236}">
                <a16:creationId xmlns:a16="http://schemas.microsoft.com/office/drawing/2014/main" id="{00E73DAB-EF10-49C8-A197-ADA197E9464A}"/>
              </a:ext>
            </a:extLst>
          </p:cNvPr>
          <p:cNvPicPr>
            <a:picLocks noChangeAspect="1"/>
          </p:cNvPicPr>
          <p:nvPr/>
        </p:nvPicPr>
        <p:blipFill>
          <a:blip r:embed="rId3"/>
          <a:stretch>
            <a:fillRect/>
          </a:stretch>
        </p:blipFill>
        <p:spPr>
          <a:xfrm>
            <a:off x="498764" y="4764025"/>
            <a:ext cx="7882225" cy="1986539"/>
          </a:xfrm>
          <a:prstGeom prst="rect">
            <a:avLst/>
          </a:prstGeom>
        </p:spPr>
      </p:pic>
      <p:sp>
        <p:nvSpPr>
          <p:cNvPr id="7" name="Content Placeholder 2">
            <a:extLst>
              <a:ext uri="{FF2B5EF4-FFF2-40B4-BE49-F238E27FC236}">
                <a16:creationId xmlns:a16="http://schemas.microsoft.com/office/drawing/2014/main" id="{94185A14-74A0-4E19-AEE9-EC64A19D87DA}"/>
              </a:ext>
            </a:extLst>
          </p:cNvPr>
          <p:cNvSpPr>
            <a:spLocks noGrp="1"/>
          </p:cNvSpPr>
          <p:nvPr>
            <p:ph idx="1"/>
          </p:nvPr>
        </p:nvSpPr>
        <p:spPr>
          <a:xfrm>
            <a:off x="8663708" y="2135983"/>
            <a:ext cx="3121891" cy="4574956"/>
          </a:xfrm>
        </p:spPr>
        <p:txBody>
          <a:bodyPr>
            <a:normAutofit/>
          </a:bodyPr>
          <a:lstStyle/>
          <a:p>
            <a:r>
              <a:rPr lang="en-US" dirty="0"/>
              <a:t>Teachers reported a greater need to meet “diverse student learning needs” at Phoenix during the Tell Survey.</a:t>
            </a:r>
          </a:p>
          <a:p>
            <a:r>
              <a:rPr lang="en-US" dirty="0"/>
              <a:t>Teachers also reported that they would like greater input into the nature of in-service learning programs.</a:t>
            </a:r>
          </a:p>
        </p:txBody>
      </p:sp>
    </p:spTree>
    <p:extLst>
      <p:ext uri="{BB962C8B-B14F-4D97-AF65-F5344CB8AC3E}">
        <p14:creationId xmlns:p14="http://schemas.microsoft.com/office/powerpoint/2010/main" val="107107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9B68D6-C6CC-4D1D-92F1-5FE2522D57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279" y="170596"/>
            <a:ext cx="6743844" cy="1609344"/>
          </a:xfrm>
        </p:spPr>
        <p:txBody>
          <a:bodyPr vert="horz" lIns="91440" tIns="45720" rIns="91440" bIns="45720" rtlCol="0" anchor="ctr">
            <a:normAutofit/>
          </a:bodyPr>
          <a:lstStyle/>
          <a:p>
            <a:r>
              <a:rPr lang="en-US" dirty="0"/>
              <a:t>School Profile: </a:t>
            </a:r>
            <a:r>
              <a:rPr lang="en-US" dirty="0" smtClean="0"/>
              <a:t>Issues Identified</a:t>
            </a:r>
            <a:endParaRPr lang="en-US" dirty="0"/>
          </a:p>
        </p:txBody>
      </p:sp>
      <p:sp>
        <p:nvSpPr>
          <p:cNvPr id="4" name="Content Placeholder 2">
            <a:extLst>
              <a:ext uri="{FF2B5EF4-FFF2-40B4-BE49-F238E27FC236}">
                <a16:creationId xmlns:a16="http://schemas.microsoft.com/office/drawing/2014/main" id="{DF6EC420-DD14-4F0F-949D-333D058E4FE9}"/>
              </a:ext>
            </a:extLst>
          </p:cNvPr>
          <p:cNvSpPr txBox="1">
            <a:spLocks/>
          </p:cNvSpPr>
          <p:nvPr/>
        </p:nvSpPr>
        <p:spPr>
          <a:xfrm>
            <a:off x="166255" y="1779939"/>
            <a:ext cx="6959869" cy="507805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a:r>
              <a:rPr lang="en-US" sz="1400" b="1" u="sng" dirty="0"/>
              <a:t>Phoenix Profile, as told by data</a:t>
            </a:r>
          </a:p>
          <a:p>
            <a:endParaRPr lang="en-US" sz="1400" b="1" dirty="0"/>
          </a:p>
          <a:p>
            <a:r>
              <a:rPr lang="en-US" sz="1400" b="1" dirty="0"/>
              <a:t>Academic Profile</a:t>
            </a:r>
          </a:p>
          <a:p>
            <a:pPr lvl="1"/>
            <a:r>
              <a:rPr lang="en-US" sz="1400" b="1" dirty="0"/>
              <a:t>Students at Phoenix struggle with the foundational skills that will allow them to succeed. Students struggle with literacy and numeracy for a variety of reasons. More than half the student population has specific IEP goals in literacy or numeracy, which reflects this deficit. </a:t>
            </a:r>
          </a:p>
          <a:p>
            <a:r>
              <a:rPr lang="en-US" sz="1400" b="1" dirty="0"/>
              <a:t>Behavioral Profile</a:t>
            </a:r>
          </a:p>
          <a:p>
            <a:pPr lvl="1"/>
            <a:r>
              <a:rPr lang="en-US" sz="1400" b="1" dirty="0"/>
              <a:t>Students at Phoenix struggle with code-switching. Students have left their reside school for a variety of reasons, but many include failure to code-switch to academic language and relationship norms. This is exemplified in the behavioral data by a high number of profanity, failure to comply, and otherwise code-switching related offenses.</a:t>
            </a:r>
          </a:p>
          <a:p>
            <a:r>
              <a:rPr lang="en-US" sz="1400" b="1" dirty="0"/>
              <a:t>Climate Profile</a:t>
            </a:r>
          </a:p>
          <a:p>
            <a:pPr lvl="1"/>
            <a:r>
              <a:rPr lang="en-US" sz="1400" b="1" dirty="0"/>
              <a:t>Phoenix has a very high turnover rate. This is a problem that the other similarly mandated A-5 program Liberty High School, also has to wrestle with. It is difficult to keep teachers in programs with lower academic outcomes and higher behavioral needs. For students, however, the climate has produced a higher likelihood of employment post-secondary school, which is a huge success for programs like Phoenix. </a:t>
            </a:r>
          </a:p>
          <a:p>
            <a:endParaRPr lang="en-US" sz="1400" b="1" dirty="0"/>
          </a:p>
        </p:txBody>
      </p:sp>
      <p:grpSp>
        <p:nvGrpSpPr>
          <p:cNvPr id="28" name="Group 27">
            <a:extLst>
              <a:ext uri="{FF2B5EF4-FFF2-40B4-BE49-F238E27FC236}">
                <a16:creationId xmlns:a16="http://schemas.microsoft.com/office/drawing/2014/main" id="{4732A386-7C2A-439A-BB1D-5CC2440E65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A1CD6A5D-4173-44ED-B98B-3F63242220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89485095-E900-493D-BBC5-801B7384B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122" name="Picture 2" descr="Image result for Phoenix school of discovery">
            <a:extLst>
              <a:ext uri="{FF2B5EF4-FFF2-40B4-BE49-F238E27FC236}">
                <a16:creationId xmlns:a16="http://schemas.microsoft.com/office/drawing/2014/main" id="{3D7A8B35-49DA-4DCB-A9E7-D886CCC9E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274" y="347271"/>
            <a:ext cx="4646726" cy="46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52D7B7EA-B235-4664-A3CC-3670637C7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0109" y="171119"/>
            <a:ext cx="6730277" cy="1609344"/>
          </a:xfrm>
          <a:ln>
            <a:noFill/>
          </a:ln>
        </p:spPr>
        <p:txBody>
          <a:bodyPr>
            <a:normAutofit/>
          </a:bodyPr>
          <a:lstStyle/>
          <a:p>
            <a:r>
              <a:rPr lang="en-US" sz="4400" dirty="0"/>
              <a:t>School Profile: Takeaways</a:t>
            </a:r>
          </a:p>
        </p:txBody>
      </p:sp>
      <p:sp>
        <p:nvSpPr>
          <p:cNvPr id="3" name="Content Placeholder 2"/>
          <p:cNvSpPr>
            <a:spLocks noGrp="1"/>
          </p:cNvSpPr>
          <p:nvPr>
            <p:ph idx="1"/>
          </p:nvPr>
        </p:nvSpPr>
        <p:spPr>
          <a:xfrm>
            <a:off x="4839856" y="1780463"/>
            <a:ext cx="7352144" cy="4999028"/>
          </a:xfrm>
        </p:spPr>
        <p:txBody>
          <a:bodyPr>
            <a:normAutofit/>
          </a:bodyPr>
          <a:lstStyle/>
          <a:p>
            <a:pPr marL="0" lvl="0" indent="0">
              <a:buNone/>
            </a:pPr>
            <a:r>
              <a:rPr lang="en-US" sz="1400" b="1" dirty="0"/>
              <a:t>Profile Takeaways</a:t>
            </a:r>
            <a:r>
              <a:rPr lang="en-US" sz="1400" dirty="0"/>
              <a:t>:</a:t>
            </a:r>
          </a:p>
          <a:p>
            <a:pPr lvl="0"/>
            <a:r>
              <a:rPr lang="en-US" sz="1400" b="1" u="sng" dirty="0"/>
              <a:t>To optimize learning</a:t>
            </a:r>
            <a:r>
              <a:rPr lang="en-US" sz="1400" b="1" dirty="0"/>
              <a:t>, academic deficits should always be taken into account, and behavioral needs should be framed in the language of code-switching, which appears to be the primary behavioral antecedent. </a:t>
            </a:r>
          </a:p>
          <a:p>
            <a:pPr lvl="0"/>
            <a:r>
              <a:rPr lang="en-US" sz="1400" b="1" u="sng" dirty="0"/>
              <a:t>Specifically for ECE students</a:t>
            </a:r>
            <a:r>
              <a:rPr lang="en-US" sz="1400" b="1" dirty="0"/>
              <a:t>, this means using a reliable and clear reporting process to determine when students are meeting their goals. </a:t>
            </a:r>
          </a:p>
          <a:p>
            <a:pPr lvl="0"/>
            <a:r>
              <a:rPr lang="en-US" sz="1400" b="1" u="sng" dirty="0"/>
              <a:t>For GAP students</a:t>
            </a:r>
            <a:r>
              <a:rPr lang="en-US" sz="1400" b="1" dirty="0"/>
              <a:t>, this requires a planned structural response to the diversity of student needs and goals.</a:t>
            </a:r>
          </a:p>
          <a:p>
            <a:r>
              <a:rPr lang="en-US" sz="1400" b="1" u="sng" dirty="0"/>
              <a:t>The Principal of the school </a:t>
            </a:r>
            <a:r>
              <a:rPr lang="en-US" sz="1400" b="1" dirty="0"/>
              <a:t>described by this data must know the two goals of academic growth and behavioral assistance well. </a:t>
            </a:r>
          </a:p>
          <a:p>
            <a:r>
              <a:rPr lang="en-US" sz="1400" b="1" u="sng" dirty="0"/>
              <a:t>Assistant Principals </a:t>
            </a:r>
            <a:r>
              <a:rPr lang="en-US" sz="1400" b="1" dirty="0"/>
              <a:t>must recognize code-switching as the primary producer of negative outcomes behaviorally. </a:t>
            </a:r>
          </a:p>
          <a:p>
            <a:r>
              <a:rPr lang="en-US" sz="1400" b="1" u="sng" dirty="0"/>
              <a:t>Teacher department heads </a:t>
            </a:r>
            <a:r>
              <a:rPr lang="en-US" sz="1400" b="1" dirty="0"/>
              <a:t>must recognize multiple “win-states,” for their departments, academic and behavioral successes may be mutually exclusive at times, but should both remain primary targets of interventions.  </a:t>
            </a:r>
          </a:p>
          <a:p>
            <a:r>
              <a:rPr lang="en-US" sz="1400" b="1" u="sng" dirty="0"/>
              <a:t>The social justice impact </a:t>
            </a:r>
            <a:r>
              <a:rPr lang="en-US" sz="1400" b="1" dirty="0"/>
              <a:t>of responding to this profile is to more equitably serve GAP and ECE students, who require the greater specificity of intervention that Alternative Education provides. </a:t>
            </a:r>
          </a:p>
          <a:p>
            <a:r>
              <a:rPr lang="en-US" sz="1400" b="1" u="sng" dirty="0"/>
              <a:t>All data has been disaggregated to protect the identity of students. </a:t>
            </a:r>
          </a:p>
          <a:p>
            <a:endParaRPr lang="en-US" sz="1400" b="1" dirty="0"/>
          </a:p>
          <a:p>
            <a:endParaRPr lang="en-US" sz="1400" dirty="0"/>
          </a:p>
        </p:txBody>
      </p:sp>
      <p:grpSp>
        <p:nvGrpSpPr>
          <p:cNvPr id="18" name="Group 11">
            <a:extLst>
              <a:ext uri="{FF2B5EF4-FFF2-40B4-BE49-F238E27FC236}">
                <a16:creationId xmlns:a16="http://schemas.microsoft.com/office/drawing/2014/main" id="{2E294CAC-35CA-441F-B151-F4CB2FC3A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2">
              <a:extLst>
                <a:ext uri="{FF2B5EF4-FFF2-40B4-BE49-F238E27FC236}">
                  <a16:creationId xmlns:a16="http://schemas.microsoft.com/office/drawing/2014/main" id="{EE7A93FA-692C-4722-9FF8-93558F519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3">
              <a:extLst>
                <a:ext uri="{FF2B5EF4-FFF2-40B4-BE49-F238E27FC236}">
                  <a16:creationId xmlns:a16="http://schemas.microsoft.com/office/drawing/2014/main" id="{39CE3E14-4DB8-422C-B234-F4E1EDF8C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5" name="Picture 2" descr="Image result for Phoenix school of discovery">
            <a:extLst>
              <a:ext uri="{FF2B5EF4-FFF2-40B4-BE49-F238E27FC236}">
                <a16:creationId xmlns:a16="http://schemas.microsoft.com/office/drawing/2014/main" id="{1B65A070-5E27-4285-A335-0CE0C96F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2" y="0"/>
            <a:ext cx="4646726" cy="46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three paths">
            <a:extLst>
              <a:ext uri="{FF2B5EF4-FFF2-40B4-BE49-F238E27FC236}">
                <a16:creationId xmlns:a16="http://schemas.microsoft.com/office/drawing/2014/main" id="{37CC7715-7BAC-40DF-85E7-859801043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3" name="Rectangle 72">
            <a:extLst>
              <a:ext uri="{FF2B5EF4-FFF2-40B4-BE49-F238E27FC236}">
                <a16:creationId xmlns:a16="http://schemas.microsoft.com/office/drawing/2014/main"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069848" y="484632"/>
            <a:ext cx="10058400" cy="1609344"/>
          </a:xfrm>
        </p:spPr>
        <p:txBody>
          <a:bodyPr anchor="ctr">
            <a:normAutofit/>
          </a:bodyPr>
          <a:lstStyle/>
          <a:p>
            <a:r>
              <a:rPr lang="en-US" dirty="0">
                <a:solidFill>
                  <a:schemeClr val="tx1"/>
                </a:solidFill>
              </a:rPr>
              <a:t>Three </a:t>
            </a:r>
            <a:r>
              <a:rPr lang="en-US" dirty="0" smtClean="0">
                <a:solidFill>
                  <a:schemeClr val="tx1"/>
                </a:solidFill>
              </a:rPr>
              <a:t>Issues as determined by Data Triangulation</a:t>
            </a:r>
            <a:endParaRPr lang="en-US" dirty="0">
              <a:solidFill>
                <a:schemeClr val="tx1"/>
              </a:solidFill>
            </a:endParaRPr>
          </a:p>
        </p:txBody>
      </p:sp>
      <p:sp>
        <p:nvSpPr>
          <p:cNvPr id="3" name="Content Placeholder 2"/>
          <p:cNvSpPr>
            <a:spLocks noGrp="1"/>
          </p:cNvSpPr>
          <p:nvPr>
            <p:ph idx="1"/>
          </p:nvPr>
        </p:nvSpPr>
        <p:spPr>
          <a:xfrm>
            <a:off x="1069848" y="2121408"/>
            <a:ext cx="10058400" cy="4050792"/>
          </a:xfrm>
          <a:solidFill>
            <a:srgbClr val="F8F8F8">
              <a:alpha val="81961"/>
            </a:srgbClr>
          </a:solidFill>
        </p:spPr>
        <p:txBody>
          <a:bodyPr>
            <a:normAutofit/>
          </a:bodyPr>
          <a:lstStyle/>
          <a:p>
            <a:r>
              <a:rPr lang="en-US" sz="2800" b="1" dirty="0" smtClean="0">
                <a:solidFill>
                  <a:schemeClr val="bg1"/>
                </a:solidFill>
              </a:rPr>
              <a:t>Students need extended time for literacy and Numeracy</a:t>
            </a:r>
          </a:p>
          <a:p>
            <a:pPr lvl="1"/>
            <a:r>
              <a:rPr lang="en-US" sz="2400" dirty="0" smtClean="0">
                <a:solidFill>
                  <a:schemeClr val="bg1"/>
                </a:solidFill>
              </a:rPr>
              <a:t>Recommendation: </a:t>
            </a:r>
            <a:r>
              <a:rPr lang="en-US" sz="2400" b="1" u="sng" dirty="0" smtClean="0">
                <a:solidFill>
                  <a:schemeClr val="bg1"/>
                </a:solidFill>
              </a:rPr>
              <a:t>ESS (Extended School Services)</a:t>
            </a:r>
            <a:endParaRPr lang="en-US" sz="2400" b="1" u="sng" dirty="0">
              <a:solidFill>
                <a:schemeClr val="bg1"/>
              </a:solidFill>
            </a:endParaRPr>
          </a:p>
          <a:p>
            <a:r>
              <a:rPr lang="en-US" sz="2800" b="1" dirty="0" smtClean="0">
                <a:solidFill>
                  <a:schemeClr val="bg1"/>
                </a:solidFill>
              </a:rPr>
              <a:t>Teachers need cohesive definition of program goals, philosophy, and best practices for student population (GAP and ECE).</a:t>
            </a:r>
          </a:p>
          <a:p>
            <a:pPr lvl="1"/>
            <a:r>
              <a:rPr lang="en-US" sz="2400" dirty="0" smtClean="0">
                <a:solidFill>
                  <a:schemeClr val="bg1"/>
                </a:solidFill>
              </a:rPr>
              <a:t>Recommendation: </a:t>
            </a:r>
            <a:r>
              <a:rPr lang="en-US" sz="2400" b="1" u="sng" dirty="0" smtClean="0">
                <a:solidFill>
                  <a:schemeClr val="bg1"/>
                </a:solidFill>
              </a:rPr>
              <a:t>Book Study</a:t>
            </a:r>
          </a:p>
          <a:p>
            <a:r>
              <a:rPr lang="en-US" sz="2800" b="1" dirty="0" smtClean="0">
                <a:solidFill>
                  <a:schemeClr val="bg1"/>
                </a:solidFill>
              </a:rPr>
              <a:t>Students need school structures that build emotional, academic, and career skills.</a:t>
            </a:r>
          </a:p>
          <a:p>
            <a:pPr lvl="1"/>
            <a:r>
              <a:rPr lang="en-US" sz="2400" dirty="0" smtClean="0">
                <a:solidFill>
                  <a:schemeClr val="bg1"/>
                </a:solidFill>
              </a:rPr>
              <a:t>Recommendation: </a:t>
            </a:r>
            <a:r>
              <a:rPr lang="en-US" sz="2400" b="1" u="sng" dirty="0" smtClean="0">
                <a:solidFill>
                  <a:schemeClr val="bg1"/>
                </a:solidFill>
              </a:rPr>
              <a:t>Tiered Portfolio Implementation</a:t>
            </a:r>
            <a:endParaRPr lang="en-US" sz="2400" b="1" u="sng" dirty="0">
              <a:solidFill>
                <a:schemeClr val="bg1"/>
              </a:solidFill>
            </a:endParaRPr>
          </a:p>
        </p:txBody>
      </p:sp>
      <p:grpSp>
        <p:nvGrpSpPr>
          <p:cNvPr id="75" name="Group 74">
            <a:extLst>
              <a:ext uri="{FF2B5EF4-FFF2-40B4-BE49-F238E27FC236}">
                <a16:creationId xmlns:a16="http://schemas.microsoft.com/office/drawing/2014/main"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94355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three paths">
            <a:extLst>
              <a:ext uri="{FF2B5EF4-FFF2-40B4-BE49-F238E27FC236}">
                <a16:creationId xmlns:a16="http://schemas.microsoft.com/office/drawing/2014/main" id="{37CC7715-7BAC-40DF-85E7-859801043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chor="ctr">
            <a:normAutofit/>
          </a:bodyPr>
          <a:lstStyle/>
          <a:p>
            <a:r>
              <a:rPr lang="en-US" dirty="0">
                <a:solidFill>
                  <a:schemeClr val="tx1"/>
                </a:solidFill>
              </a:rPr>
              <a:t>Three Specific Recommendations</a:t>
            </a:r>
          </a:p>
        </p:txBody>
      </p:sp>
      <p:sp>
        <p:nvSpPr>
          <p:cNvPr id="3" name="Content Placeholder 2"/>
          <p:cNvSpPr>
            <a:spLocks noGrp="1"/>
          </p:cNvSpPr>
          <p:nvPr>
            <p:ph idx="1"/>
          </p:nvPr>
        </p:nvSpPr>
        <p:spPr>
          <a:xfrm>
            <a:off x="1069848" y="2121408"/>
            <a:ext cx="10058400" cy="4050792"/>
          </a:xfrm>
          <a:solidFill>
            <a:srgbClr val="F8F8F8">
              <a:alpha val="81961"/>
            </a:srgbClr>
          </a:solidFill>
        </p:spPr>
        <p:txBody>
          <a:bodyPr>
            <a:normAutofit/>
          </a:bodyPr>
          <a:lstStyle/>
          <a:p>
            <a:r>
              <a:rPr lang="en-US" b="1" dirty="0">
                <a:solidFill>
                  <a:schemeClr val="bg1"/>
                </a:solidFill>
              </a:rPr>
              <a:t>ESS (Extended School Services)</a:t>
            </a:r>
          </a:p>
          <a:p>
            <a:pPr lvl="1"/>
            <a:r>
              <a:rPr lang="en-US" dirty="0">
                <a:solidFill>
                  <a:schemeClr val="bg1"/>
                </a:solidFill>
              </a:rPr>
              <a:t>Offering extended school services (ESS) to fill in reading and math gaps. </a:t>
            </a:r>
          </a:p>
          <a:p>
            <a:r>
              <a:rPr lang="en-US" b="1" dirty="0">
                <a:solidFill>
                  <a:schemeClr val="bg1"/>
                </a:solidFill>
              </a:rPr>
              <a:t>Book Study (Culturally Responsive Teaching &amp; The Brain)</a:t>
            </a:r>
          </a:p>
          <a:p>
            <a:pPr lvl="1"/>
            <a:r>
              <a:rPr lang="en-US" dirty="0">
                <a:solidFill>
                  <a:schemeClr val="bg1"/>
                </a:solidFill>
              </a:rPr>
              <a:t>Author: </a:t>
            </a:r>
            <a:r>
              <a:rPr lang="en-US" dirty="0" err="1">
                <a:solidFill>
                  <a:schemeClr val="bg1"/>
                </a:solidFill>
              </a:rPr>
              <a:t>Zaretta</a:t>
            </a:r>
            <a:r>
              <a:rPr lang="en-US" dirty="0">
                <a:solidFill>
                  <a:schemeClr val="bg1"/>
                </a:solidFill>
              </a:rPr>
              <a:t> Hammond, 2015</a:t>
            </a:r>
          </a:p>
          <a:p>
            <a:pPr lvl="1"/>
            <a:r>
              <a:rPr lang="en-US" dirty="0">
                <a:solidFill>
                  <a:schemeClr val="bg1"/>
                </a:solidFill>
              </a:rPr>
              <a:t>Alignment of program language</a:t>
            </a:r>
          </a:p>
          <a:p>
            <a:pPr lvl="1"/>
            <a:r>
              <a:rPr lang="en-US" dirty="0">
                <a:solidFill>
                  <a:schemeClr val="bg1"/>
                </a:solidFill>
              </a:rPr>
              <a:t>Contains many strong research-based defenses of internalized Alternative School methods and interactions.</a:t>
            </a:r>
          </a:p>
          <a:p>
            <a:r>
              <a:rPr lang="en-US" b="1" dirty="0">
                <a:solidFill>
                  <a:schemeClr val="bg1"/>
                </a:solidFill>
              </a:rPr>
              <a:t>Tiered Portfolio Implementation (Project-Based Learning, Portfolio Defenses)</a:t>
            </a:r>
          </a:p>
          <a:p>
            <a:pPr lvl="1"/>
            <a:r>
              <a:rPr lang="en-US" dirty="0">
                <a:solidFill>
                  <a:schemeClr val="bg1"/>
                </a:solidFill>
              </a:rPr>
              <a:t>8</a:t>
            </a:r>
            <a:r>
              <a:rPr lang="en-US" baseline="30000" dirty="0">
                <a:solidFill>
                  <a:schemeClr val="bg1"/>
                </a:solidFill>
              </a:rPr>
              <a:t>th</a:t>
            </a:r>
            <a:r>
              <a:rPr lang="en-US" dirty="0">
                <a:solidFill>
                  <a:schemeClr val="bg1"/>
                </a:solidFill>
              </a:rPr>
              <a:t> Grade – Personal Narrative</a:t>
            </a:r>
          </a:p>
          <a:p>
            <a:pPr lvl="1"/>
            <a:r>
              <a:rPr lang="en-US" dirty="0">
                <a:solidFill>
                  <a:schemeClr val="bg1"/>
                </a:solidFill>
              </a:rPr>
              <a:t>10</a:t>
            </a:r>
            <a:r>
              <a:rPr lang="en-US" baseline="30000" dirty="0">
                <a:solidFill>
                  <a:schemeClr val="bg1"/>
                </a:solidFill>
              </a:rPr>
              <a:t>th</a:t>
            </a:r>
            <a:r>
              <a:rPr lang="en-US" dirty="0">
                <a:solidFill>
                  <a:schemeClr val="bg1"/>
                </a:solidFill>
              </a:rPr>
              <a:t> Grade – Personal Narrative and Academic</a:t>
            </a:r>
          </a:p>
          <a:p>
            <a:pPr lvl="1"/>
            <a:r>
              <a:rPr lang="en-US" dirty="0">
                <a:solidFill>
                  <a:schemeClr val="bg1"/>
                </a:solidFill>
              </a:rPr>
              <a:t>12</a:t>
            </a:r>
            <a:r>
              <a:rPr lang="en-US" baseline="30000" dirty="0">
                <a:solidFill>
                  <a:schemeClr val="bg1"/>
                </a:solidFill>
              </a:rPr>
              <a:t>th</a:t>
            </a:r>
            <a:r>
              <a:rPr lang="en-US" dirty="0">
                <a:solidFill>
                  <a:schemeClr val="bg1"/>
                </a:solidFill>
              </a:rPr>
              <a:t> Grade – Personal Narrative and Career / Academic Focus</a:t>
            </a:r>
          </a:p>
        </p:txBody>
      </p:sp>
      <p:grpSp>
        <p:nvGrpSpPr>
          <p:cNvPr id="75" name="Group 74">
            <a:extLst>
              <a:ext uri="{FF2B5EF4-FFF2-40B4-BE49-F238E27FC236}">
                <a16:creationId xmlns:a16="http://schemas.microsoft.com/office/drawing/2014/main"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10688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three paths">
            <a:extLst>
              <a:ext uri="{FF2B5EF4-FFF2-40B4-BE49-F238E27FC236}">
                <a16:creationId xmlns:a16="http://schemas.microsoft.com/office/drawing/2014/main" id="{8F6A5D06-D268-40AA-AE7B-8811048A2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chor="ctr">
            <a:normAutofit fontScale="90000"/>
          </a:bodyPr>
          <a:lstStyle/>
          <a:p>
            <a:r>
              <a:rPr lang="en-US" dirty="0">
                <a:solidFill>
                  <a:schemeClr val="tx1"/>
                </a:solidFill>
              </a:rPr>
              <a:t>Three Specific Recommendations </a:t>
            </a:r>
            <a:r>
              <a:rPr lang="en-US" u="sng" dirty="0">
                <a:solidFill>
                  <a:schemeClr val="tx1"/>
                </a:solidFill>
              </a:rPr>
              <a:t>ESS</a:t>
            </a:r>
            <a:r>
              <a:rPr lang="en-US" dirty="0">
                <a:solidFill>
                  <a:schemeClr val="tx1"/>
                </a:solidFill>
              </a:rPr>
              <a:t> </a:t>
            </a:r>
            <a:r>
              <a:rPr lang="en-US" u="sng" dirty="0">
                <a:solidFill>
                  <a:schemeClr val="tx1"/>
                </a:solidFill>
              </a:rPr>
              <a:t>Reasoning</a:t>
            </a:r>
          </a:p>
        </p:txBody>
      </p:sp>
      <p:sp>
        <p:nvSpPr>
          <p:cNvPr id="3" name="Content Placeholder 2"/>
          <p:cNvSpPr>
            <a:spLocks noGrp="1"/>
          </p:cNvSpPr>
          <p:nvPr>
            <p:ph idx="1"/>
          </p:nvPr>
        </p:nvSpPr>
        <p:spPr>
          <a:xfrm>
            <a:off x="1069848" y="2121408"/>
            <a:ext cx="10058400" cy="4050792"/>
          </a:xfrm>
          <a:solidFill>
            <a:srgbClr val="000000">
              <a:alpha val="61176"/>
            </a:srgbClr>
          </a:solidFill>
        </p:spPr>
        <p:txBody>
          <a:bodyPr>
            <a:normAutofit fontScale="92500" lnSpcReduction="10000"/>
          </a:bodyPr>
          <a:lstStyle/>
          <a:p>
            <a:r>
              <a:rPr lang="en-US" b="1" dirty="0"/>
              <a:t>ESS (Extended School Services)</a:t>
            </a:r>
          </a:p>
          <a:p>
            <a:pPr lvl="1"/>
            <a:r>
              <a:rPr lang="en-US" sz="2000" dirty="0" smtClean="0"/>
              <a:t>Reason for need:</a:t>
            </a:r>
          </a:p>
          <a:p>
            <a:pPr lvl="1"/>
            <a:r>
              <a:rPr lang="en-US" sz="2000" dirty="0" smtClean="0"/>
              <a:t>Historical </a:t>
            </a:r>
            <a:r>
              <a:rPr lang="en-US" sz="2000" dirty="0"/>
              <a:t>deficits in reading and math ability as determined by:</a:t>
            </a:r>
          </a:p>
          <a:p>
            <a:pPr lvl="2"/>
            <a:r>
              <a:rPr lang="en-US" sz="2000" dirty="0"/>
              <a:t>ACT scores 2014-present</a:t>
            </a:r>
          </a:p>
          <a:p>
            <a:pPr lvl="2"/>
            <a:r>
              <a:rPr lang="en-US" sz="2000" dirty="0"/>
              <a:t>MAP scores 2014-present</a:t>
            </a:r>
          </a:p>
          <a:p>
            <a:pPr lvl="2"/>
            <a:r>
              <a:rPr lang="en-US" sz="2000" dirty="0"/>
              <a:t>K-Prep scores (ongoing)</a:t>
            </a:r>
          </a:p>
          <a:p>
            <a:pPr lvl="2"/>
            <a:endParaRPr lang="en-US" sz="1500" dirty="0"/>
          </a:p>
          <a:p>
            <a:pPr lvl="2"/>
            <a:endParaRPr lang="en-US" sz="1500" dirty="0"/>
          </a:p>
          <a:p>
            <a:pPr lvl="2"/>
            <a:r>
              <a:rPr lang="en-US" sz="1500" dirty="0"/>
              <a:t>Research Support:</a:t>
            </a:r>
          </a:p>
          <a:p>
            <a:pPr lvl="2"/>
            <a:r>
              <a:rPr lang="en-US" sz="1500" dirty="0"/>
              <a:t>Pittman, K. J., Irby, M., </a:t>
            </a:r>
            <a:r>
              <a:rPr lang="en-US" sz="1500" dirty="0" err="1"/>
              <a:t>Yohalem</a:t>
            </a:r>
            <a:r>
              <a:rPr lang="en-US" sz="1500" dirty="0"/>
              <a:t>, N., &amp; Wilson-Ahlstrom, A. (2004). Blurring the lines for learning: The role of out-of-school programs as complements to formal learning. </a:t>
            </a:r>
            <a:r>
              <a:rPr lang="en-US" sz="1500" i="1" dirty="0"/>
              <a:t>New Directions for Youth 	Development</a:t>
            </a:r>
            <a:r>
              <a:rPr lang="en-US" sz="1500" dirty="0"/>
              <a:t>, </a:t>
            </a:r>
            <a:r>
              <a:rPr lang="en-US" sz="1500" i="1" dirty="0"/>
              <a:t>2004</a:t>
            </a:r>
            <a:r>
              <a:rPr lang="en-US" sz="1500" dirty="0"/>
              <a:t>(101), 19–41. Retrieved from 	http://proxyse.uits.iu.edu/login?url=https://search.ebscohost.com/login.aspx?direct=true&amp;db=aph&amp;AN=12762576&amp;site=ehost-live</a:t>
            </a:r>
          </a:p>
          <a:p>
            <a:pPr lvl="3"/>
            <a:r>
              <a:rPr lang="en-US" sz="1500" dirty="0"/>
              <a:t>This paper describes the best practices for linking ESS to in-school successes for students, academically and behaviorally, as well as how to frame the planning for an ESS to best produce academic growth results. </a:t>
            </a:r>
          </a:p>
          <a:p>
            <a:pPr lvl="4"/>
            <a:endParaRPr lang="en-US" sz="1500" dirty="0"/>
          </a:p>
        </p:txBody>
      </p:sp>
      <p:grpSp>
        <p:nvGrpSpPr>
          <p:cNvPr id="13" name="Group 12">
            <a:extLst>
              <a:ext uri="{FF2B5EF4-FFF2-40B4-BE49-F238E27FC236}">
                <a16:creationId xmlns:a16="http://schemas.microsoft.com/office/drawing/2014/main"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03609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three paths">
            <a:extLst>
              <a:ext uri="{FF2B5EF4-FFF2-40B4-BE49-F238E27FC236}">
                <a16:creationId xmlns:a16="http://schemas.microsoft.com/office/drawing/2014/main" id="{69AF2ABC-7C3D-4D80-94BB-C6B4755E87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chor="ctr">
            <a:normAutofit/>
          </a:bodyPr>
          <a:lstStyle/>
          <a:p>
            <a:r>
              <a:rPr lang="en-US" sz="4400">
                <a:solidFill>
                  <a:schemeClr val="tx1"/>
                </a:solidFill>
              </a:rPr>
              <a:t>Three Specific Recommendations </a:t>
            </a:r>
            <a:r>
              <a:rPr lang="en-US" sz="4400" u="sng">
                <a:solidFill>
                  <a:schemeClr val="tx1"/>
                </a:solidFill>
              </a:rPr>
              <a:t>Book</a:t>
            </a:r>
            <a:r>
              <a:rPr lang="en-US" sz="4400">
                <a:solidFill>
                  <a:schemeClr val="tx1"/>
                </a:solidFill>
              </a:rPr>
              <a:t> </a:t>
            </a:r>
            <a:r>
              <a:rPr lang="en-US" sz="4400" u="sng">
                <a:solidFill>
                  <a:schemeClr val="tx1"/>
                </a:solidFill>
              </a:rPr>
              <a:t>Study</a:t>
            </a:r>
            <a:r>
              <a:rPr lang="en-US" sz="4400">
                <a:solidFill>
                  <a:schemeClr val="tx1"/>
                </a:solidFill>
              </a:rPr>
              <a:t> </a:t>
            </a:r>
            <a:r>
              <a:rPr lang="en-US" sz="4400" u="sng">
                <a:solidFill>
                  <a:schemeClr val="tx1"/>
                </a:solidFill>
              </a:rPr>
              <a:t>Reasoning</a:t>
            </a:r>
          </a:p>
        </p:txBody>
      </p:sp>
      <p:sp>
        <p:nvSpPr>
          <p:cNvPr id="3" name="Content Placeholder 2"/>
          <p:cNvSpPr>
            <a:spLocks noGrp="1"/>
          </p:cNvSpPr>
          <p:nvPr>
            <p:ph idx="1"/>
          </p:nvPr>
        </p:nvSpPr>
        <p:spPr>
          <a:xfrm>
            <a:off x="1069848" y="2121407"/>
            <a:ext cx="10058400" cy="4661777"/>
          </a:xfrm>
          <a:solidFill>
            <a:srgbClr val="000000">
              <a:alpha val="50980"/>
            </a:srgbClr>
          </a:solidFill>
        </p:spPr>
        <p:txBody>
          <a:bodyPr>
            <a:normAutofit lnSpcReduction="10000"/>
          </a:bodyPr>
          <a:lstStyle/>
          <a:p>
            <a:r>
              <a:rPr lang="en-US" sz="2600" b="1" dirty="0"/>
              <a:t>Book Study (Culturally Responsive Teaching &amp; The Brain)</a:t>
            </a:r>
          </a:p>
          <a:p>
            <a:pPr lvl="2"/>
            <a:r>
              <a:rPr lang="en-US" dirty="0"/>
              <a:t>Reason for need:</a:t>
            </a:r>
          </a:p>
          <a:p>
            <a:pPr lvl="2"/>
            <a:r>
              <a:rPr lang="en-US" dirty="0" smtClean="0"/>
              <a:t>Tell </a:t>
            </a:r>
            <a:r>
              <a:rPr lang="en-US" dirty="0"/>
              <a:t>survey shows Phoenix staff would like PD that emphasizes the diversity of student needs and methods to reach those diverse needs. </a:t>
            </a:r>
          </a:p>
          <a:p>
            <a:pPr lvl="2"/>
            <a:r>
              <a:rPr lang="en-US" dirty="0"/>
              <a:t>Staff can benefit from alignment of language and external validation of best practices in an Alternative Setting with diverse learners. </a:t>
            </a:r>
          </a:p>
          <a:p>
            <a:pPr lvl="2"/>
            <a:r>
              <a:rPr lang="en-US" dirty="0"/>
              <a:t>School Climate shows students recognize that staff value their needs (Tell Survey) and this is a foundation that teachers can build on if they consolidate their language and defense of best practices at Phoenix using a common text. </a:t>
            </a:r>
          </a:p>
          <a:p>
            <a:pPr lvl="2"/>
            <a:r>
              <a:rPr lang="en-US" dirty="0"/>
              <a:t>Tell survey shows Phoenix staff would like input on </a:t>
            </a:r>
            <a:r>
              <a:rPr lang="en-US" dirty="0" smtClean="0"/>
              <a:t>in-service </a:t>
            </a:r>
            <a:r>
              <a:rPr lang="en-US" dirty="0"/>
              <a:t>day PD’s</a:t>
            </a:r>
          </a:p>
          <a:p>
            <a:pPr lvl="2"/>
            <a:endParaRPr lang="en-US" dirty="0"/>
          </a:p>
          <a:p>
            <a:pPr lvl="2"/>
            <a:r>
              <a:rPr lang="en-US" dirty="0"/>
              <a:t>Research:</a:t>
            </a:r>
          </a:p>
          <a:p>
            <a:pPr lvl="2"/>
            <a:r>
              <a:rPr lang="en-US" dirty="0"/>
              <a:t>Keller, B. (2008). “Book Study” Helps Teachers Hone Skills. </a:t>
            </a:r>
            <a:r>
              <a:rPr lang="en-US" i="1" dirty="0"/>
              <a:t>Education Week</a:t>
            </a:r>
            <a:r>
              <a:rPr lang="en-US" dirty="0"/>
              <a:t>, </a:t>
            </a:r>
            <a:r>
              <a:rPr lang="en-US" i="1" dirty="0"/>
              <a:t>27</a:t>
            </a:r>
            <a:r>
              <a:rPr lang="en-US" dirty="0"/>
              <a:t>(38), 1–15. Retrieved 	from 	http://proxyse.uits.iu.edu/login?url=https://search.ebscohost.com/login.aspx?direct=true&amp;db=a	</a:t>
            </a:r>
            <a:r>
              <a:rPr lang="en-US" dirty="0" err="1"/>
              <a:t>ph&amp;AN</a:t>
            </a:r>
            <a:r>
              <a:rPr lang="en-US" dirty="0"/>
              <a:t>=32454722&amp;site=</a:t>
            </a:r>
            <a:r>
              <a:rPr lang="en-US" dirty="0" err="1"/>
              <a:t>ehost</a:t>
            </a:r>
            <a:r>
              <a:rPr lang="en-US" dirty="0"/>
              <a:t>-live</a:t>
            </a:r>
          </a:p>
          <a:p>
            <a:pPr lvl="3"/>
            <a:r>
              <a:rPr lang="en-US" dirty="0"/>
              <a:t>This article discusses the positive team building aspects of doing a book study, as well as the usefulness of reading current YA literature to build camaraderie with students. The first aspect of the study is a greater defense of the Book study that I am proposing. </a:t>
            </a:r>
          </a:p>
          <a:p>
            <a:pPr lvl="3"/>
            <a:endParaRPr lang="en-US" dirty="0"/>
          </a:p>
          <a:p>
            <a:pPr lvl="1"/>
            <a:endParaRPr lang="en-US" dirty="0"/>
          </a:p>
        </p:txBody>
      </p:sp>
      <p:grpSp>
        <p:nvGrpSpPr>
          <p:cNvPr id="13" name="Group 12">
            <a:extLst>
              <a:ext uri="{FF2B5EF4-FFF2-40B4-BE49-F238E27FC236}">
                <a16:creationId xmlns:a16="http://schemas.microsoft.com/office/drawing/2014/main"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509972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three paths">
            <a:extLst>
              <a:ext uri="{FF2B5EF4-FFF2-40B4-BE49-F238E27FC236}">
                <a16:creationId xmlns:a16="http://schemas.microsoft.com/office/drawing/2014/main" id="{EB753974-1502-4DA6-A74C-60AD8DDA67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chor="ctr">
            <a:normAutofit/>
          </a:bodyPr>
          <a:lstStyle/>
          <a:p>
            <a:r>
              <a:rPr lang="en-US" sz="4400">
                <a:solidFill>
                  <a:schemeClr val="tx1"/>
                </a:solidFill>
              </a:rPr>
              <a:t>Three Specific Recommendations </a:t>
            </a:r>
            <a:r>
              <a:rPr lang="en-US" sz="4400" u="sng">
                <a:solidFill>
                  <a:schemeClr val="tx1"/>
                </a:solidFill>
              </a:rPr>
              <a:t>Tiered</a:t>
            </a:r>
            <a:r>
              <a:rPr lang="en-US" sz="4400">
                <a:solidFill>
                  <a:schemeClr val="tx1"/>
                </a:solidFill>
              </a:rPr>
              <a:t> </a:t>
            </a:r>
            <a:r>
              <a:rPr lang="en-US" sz="4400" u="sng">
                <a:solidFill>
                  <a:schemeClr val="tx1"/>
                </a:solidFill>
              </a:rPr>
              <a:t>Portfolio</a:t>
            </a:r>
            <a:r>
              <a:rPr lang="en-US" sz="4400">
                <a:solidFill>
                  <a:schemeClr val="tx1"/>
                </a:solidFill>
              </a:rPr>
              <a:t> </a:t>
            </a:r>
            <a:r>
              <a:rPr lang="en-US" sz="4400" u="sng">
                <a:solidFill>
                  <a:schemeClr val="tx1"/>
                </a:solidFill>
              </a:rPr>
              <a:t>Reasoning</a:t>
            </a:r>
          </a:p>
        </p:txBody>
      </p:sp>
      <p:sp>
        <p:nvSpPr>
          <p:cNvPr id="3" name="Content Placeholder 2"/>
          <p:cNvSpPr>
            <a:spLocks noGrp="1"/>
          </p:cNvSpPr>
          <p:nvPr>
            <p:ph idx="1"/>
          </p:nvPr>
        </p:nvSpPr>
        <p:spPr>
          <a:xfrm>
            <a:off x="1069848" y="2121407"/>
            <a:ext cx="10058400" cy="4536281"/>
          </a:xfrm>
          <a:solidFill>
            <a:srgbClr val="000000">
              <a:alpha val="45098"/>
            </a:srgbClr>
          </a:solidFill>
        </p:spPr>
        <p:txBody>
          <a:bodyPr>
            <a:normAutofit/>
          </a:bodyPr>
          <a:lstStyle/>
          <a:p>
            <a:r>
              <a:rPr lang="en-US" b="1" dirty="0"/>
              <a:t>Tiered Portfolio Implementation (Project-Based Learning, Portfolio Defenses)</a:t>
            </a:r>
          </a:p>
          <a:p>
            <a:pPr lvl="2"/>
            <a:r>
              <a:rPr lang="en-US" dirty="0"/>
              <a:t>Reason for need:</a:t>
            </a:r>
          </a:p>
          <a:p>
            <a:pPr lvl="2"/>
            <a:r>
              <a:rPr lang="en-US" dirty="0" smtClean="0"/>
              <a:t>8</a:t>
            </a:r>
            <a:r>
              <a:rPr lang="en-US" baseline="30000" dirty="0" smtClean="0"/>
              <a:t>th</a:t>
            </a:r>
            <a:r>
              <a:rPr lang="en-US" dirty="0" smtClean="0"/>
              <a:t> </a:t>
            </a:r>
            <a:r>
              <a:rPr lang="en-US" dirty="0"/>
              <a:t>Grade – Low K-Prep scores indicate need for reading and writing and this project facilitates both</a:t>
            </a:r>
          </a:p>
          <a:p>
            <a:pPr lvl="2"/>
            <a:r>
              <a:rPr lang="en-US" dirty="0"/>
              <a:t>10</a:t>
            </a:r>
            <a:r>
              <a:rPr lang="en-US" baseline="30000" dirty="0"/>
              <a:t>th</a:t>
            </a:r>
            <a:r>
              <a:rPr lang="en-US" dirty="0"/>
              <a:t> Grade – Low ACT scores indicate need for academically framed lessons in 9/10 grade and a portfolio defense aligned to ELA standards in Speech, Writing, and Research will facilitate these</a:t>
            </a:r>
          </a:p>
          <a:p>
            <a:pPr lvl="2"/>
            <a:r>
              <a:rPr lang="en-US" dirty="0"/>
              <a:t>12</a:t>
            </a:r>
            <a:r>
              <a:rPr lang="en-US" baseline="30000" dirty="0"/>
              <a:t>th</a:t>
            </a:r>
            <a:r>
              <a:rPr lang="en-US" dirty="0"/>
              <a:t> Grade – Low retention in four year universities and high rate of student joblessness (anecdotal) requires emphasis on career skills, also focus on new JCPS backpack with research and reasoning supports this</a:t>
            </a:r>
          </a:p>
          <a:p>
            <a:pPr lvl="2"/>
            <a:endParaRPr lang="en-US" dirty="0"/>
          </a:p>
          <a:p>
            <a:pPr lvl="2"/>
            <a:r>
              <a:rPr lang="en-US" dirty="0"/>
              <a:t>Research: </a:t>
            </a:r>
          </a:p>
          <a:p>
            <a:pPr lvl="2"/>
            <a:r>
              <a:rPr lang="en-US" dirty="0" err="1"/>
              <a:t>Juniewicz</a:t>
            </a:r>
            <a:r>
              <a:rPr lang="en-US" dirty="0"/>
              <a:t>, K. (2003). Student Portfolios with a Purpose. </a:t>
            </a:r>
            <a:r>
              <a:rPr lang="en-US" i="1" dirty="0"/>
              <a:t>Clearing House</a:t>
            </a:r>
            <a:r>
              <a:rPr lang="en-US" dirty="0"/>
              <a:t>, </a:t>
            </a:r>
            <a:r>
              <a:rPr lang="en-US" i="1" dirty="0"/>
              <a:t>77</a:t>
            </a:r>
            <a:r>
              <a:rPr lang="en-US" dirty="0"/>
              <a:t>(2), 73–77. Retrieved 	from 	http://proxyse.uits.iu.edu/login?url=https://search.ebscohost.com/login.aspx?direct=true&amp;db=a	</a:t>
            </a:r>
            <a:r>
              <a:rPr lang="en-US" dirty="0" err="1"/>
              <a:t>ph&amp;AN</a:t>
            </a:r>
            <a:r>
              <a:rPr lang="en-US" dirty="0"/>
              <a:t>=</a:t>
            </a:r>
            <a:r>
              <a:rPr lang="en-US" dirty="0" err="1"/>
              <a:t>12701628&amp;site</a:t>
            </a:r>
            <a:r>
              <a:rPr lang="en-US" dirty="0"/>
              <a:t>=</a:t>
            </a:r>
            <a:r>
              <a:rPr lang="en-US" dirty="0" err="1"/>
              <a:t>ehost</a:t>
            </a:r>
            <a:r>
              <a:rPr lang="en-US" dirty="0"/>
              <a:t>-live</a:t>
            </a:r>
          </a:p>
          <a:p>
            <a:pPr lvl="3"/>
            <a:r>
              <a:rPr lang="en-US" dirty="0"/>
              <a:t>This article defends portfolios as a method of determining student cognition during tasks by marking artifacts of their path towards understanding, specifically within an art course.</a:t>
            </a:r>
          </a:p>
          <a:p>
            <a:pPr lvl="1"/>
            <a:endParaRPr lang="en-US" dirty="0"/>
          </a:p>
        </p:txBody>
      </p:sp>
      <p:grpSp>
        <p:nvGrpSpPr>
          <p:cNvPr id="13" name="Group 12">
            <a:extLst>
              <a:ext uri="{FF2B5EF4-FFF2-40B4-BE49-F238E27FC236}">
                <a16:creationId xmlns:a16="http://schemas.microsoft.com/office/drawing/2014/main"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48246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11A1-11A8-470D-9F04-2C71BA5FA272}"/>
              </a:ext>
            </a:extLst>
          </p:cNvPr>
          <p:cNvSpPr>
            <a:spLocks noGrp="1"/>
          </p:cNvSpPr>
          <p:nvPr>
            <p:ph type="title"/>
          </p:nvPr>
        </p:nvSpPr>
        <p:spPr>
          <a:xfrm>
            <a:off x="1069848" y="-64008"/>
            <a:ext cx="10058400" cy="1609344"/>
          </a:xfrm>
        </p:spPr>
        <p:txBody>
          <a:bodyPr/>
          <a:lstStyle/>
          <a:p>
            <a:r>
              <a:rPr lang="en-US" dirty="0"/>
              <a:t>Sources</a:t>
            </a:r>
          </a:p>
        </p:txBody>
      </p:sp>
      <p:sp>
        <p:nvSpPr>
          <p:cNvPr id="3" name="Content Placeholder 2">
            <a:extLst>
              <a:ext uri="{FF2B5EF4-FFF2-40B4-BE49-F238E27FC236}">
                <a16:creationId xmlns:a16="http://schemas.microsoft.com/office/drawing/2014/main" id="{16E9B9E5-C752-4551-90EE-1DBB9C69618C}"/>
              </a:ext>
            </a:extLst>
          </p:cNvPr>
          <p:cNvSpPr>
            <a:spLocks noGrp="1"/>
          </p:cNvSpPr>
          <p:nvPr>
            <p:ph idx="1"/>
          </p:nvPr>
        </p:nvSpPr>
        <p:spPr>
          <a:xfrm>
            <a:off x="581891" y="1280161"/>
            <a:ext cx="10546357" cy="5444836"/>
          </a:xfrm>
        </p:spPr>
        <p:txBody>
          <a:bodyPr>
            <a:normAutofit fontScale="55000" lnSpcReduction="20000"/>
          </a:bodyPr>
          <a:lstStyle/>
          <a:p>
            <a:r>
              <a:rPr lang="en-US" dirty="0"/>
              <a:t>Tell Survey - Phoenix</a:t>
            </a:r>
          </a:p>
          <a:p>
            <a:pPr lvl="1"/>
            <a:r>
              <a:rPr lang="en-US" dirty="0">
                <a:solidFill>
                  <a:srgbClr val="00B0F0"/>
                </a:solidFill>
                <a:hlinkClick r:id="rId2">
                  <a:extLst>
                    <a:ext uri="{A12FA001-AC4F-418D-AE19-62706E023703}">
                      <ahyp:hlinkClr xmlns:ahyp="http://schemas.microsoft.com/office/drawing/2018/hyperlinkcolor" xmlns="" val="tx"/>
                    </a:ext>
                  </a:extLst>
                </a:hlinkClick>
              </a:rPr>
              <a:t>https://tellkentucky.org/results/report/548/167356</a:t>
            </a:r>
            <a:r>
              <a:rPr lang="en-US" dirty="0"/>
              <a:t> </a:t>
            </a:r>
          </a:p>
          <a:p>
            <a:r>
              <a:rPr lang="en-US" dirty="0"/>
              <a:t>Tell Survey Liberty</a:t>
            </a:r>
          </a:p>
          <a:p>
            <a:pPr lvl="1"/>
            <a:r>
              <a:rPr lang="en-US" dirty="0">
                <a:solidFill>
                  <a:srgbClr val="00B0F0"/>
                </a:solidFill>
                <a:hlinkClick r:id="rId3">
                  <a:extLst>
                    <a:ext uri="{A12FA001-AC4F-418D-AE19-62706E023703}">
                      <ahyp:hlinkClr xmlns:ahyp="http://schemas.microsoft.com/office/drawing/2018/hyperlinkcolor" xmlns="" val="tx"/>
                    </a:ext>
                  </a:extLst>
                </a:hlinkClick>
              </a:rPr>
              <a:t>https://tellkentucky.org/results/report/548/167257</a:t>
            </a:r>
            <a:r>
              <a:rPr lang="en-US" dirty="0">
                <a:solidFill>
                  <a:srgbClr val="00B0F0"/>
                </a:solidFill>
              </a:rPr>
              <a:t> </a:t>
            </a:r>
            <a:endParaRPr lang="en-US" dirty="0"/>
          </a:p>
          <a:p>
            <a:r>
              <a:rPr lang="en-US" dirty="0"/>
              <a:t>- DMC Behavior - Cascade</a:t>
            </a:r>
          </a:p>
          <a:p>
            <a:pPr lvl="1"/>
            <a:r>
              <a:rPr lang="en-US" dirty="0">
                <a:solidFill>
                  <a:srgbClr val="00B0F0"/>
                </a:solidFill>
                <a:hlinkClick r:id="rId4">
                  <a:extLst>
                    <a:ext uri="{A12FA001-AC4F-418D-AE19-62706E023703}">
                      <ahyp:hlinkClr xmlns:ahyp="http://schemas.microsoft.com/office/drawing/2018/hyperlinkcolor" xmlns="" val="tx"/>
                    </a:ext>
                  </a:extLst>
                </a:hlinkClick>
              </a:rPr>
              <a:t>https://assessment.jefferson.kyschools.us/DMC/Behavior/Behavior \</a:t>
            </a:r>
            <a:endParaRPr lang="en-US" dirty="0">
              <a:solidFill>
                <a:srgbClr val="00B0F0"/>
              </a:solidFill>
            </a:endParaRPr>
          </a:p>
          <a:p>
            <a:r>
              <a:rPr lang="en-US" dirty="0"/>
              <a:t>JCPS A1 Program Data Books for comparative data</a:t>
            </a:r>
          </a:p>
          <a:p>
            <a:pPr lvl="1"/>
            <a:r>
              <a:rPr lang="en-US" dirty="0">
                <a:solidFill>
                  <a:srgbClr val="00B0F0"/>
                </a:solidFill>
                <a:hlinkClick r:id="rId5">
                  <a:extLst>
                    <a:ext uri="{A12FA001-AC4F-418D-AE19-62706E023703}">
                      <ahyp:hlinkClr xmlns:ahyp="http://schemas.microsoft.com/office/drawing/2018/hyperlinkcolor" xmlns="" val="tx"/>
                    </a:ext>
                  </a:extLst>
                </a:hlinkClick>
              </a:rPr>
              <a:t>https://www.jefferson.kyschools.us/departments/data-management-research/data-books</a:t>
            </a:r>
            <a:r>
              <a:rPr lang="en-US" dirty="0">
                <a:solidFill>
                  <a:srgbClr val="00B0F0"/>
                </a:solidFill>
              </a:rPr>
              <a:t> </a:t>
            </a:r>
          </a:p>
          <a:p>
            <a:r>
              <a:rPr lang="en-US" dirty="0"/>
              <a:t>– MAP data – access to previous years as well as this year</a:t>
            </a:r>
          </a:p>
          <a:p>
            <a:pPr lvl="1"/>
            <a:r>
              <a:rPr lang="en-US" dirty="0">
                <a:solidFill>
                  <a:srgbClr val="00B0F0"/>
                </a:solidFill>
                <a:hlinkClick r:id="rId6">
                  <a:extLst>
                    <a:ext uri="{A12FA001-AC4F-418D-AE19-62706E023703}">
                      <ahyp:hlinkClr xmlns:ahyp="http://schemas.microsoft.com/office/drawing/2018/hyperlinkcolor" xmlns="" val="tx"/>
                    </a:ext>
                  </a:extLst>
                </a:hlinkClick>
              </a:rPr>
              <a:t>https://sso.mapnwea.org/auth/login?dest=https%3A%2F%2Fteach.mapnwea.org%2Fadmin%2F</a:t>
            </a:r>
            <a:r>
              <a:rPr lang="en-US" dirty="0">
                <a:solidFill>
                  <a:srgbClr val="00B0F0"/>
                </a:solidFill>
              </a:rPr>
              <a:t> </a:t>
            </a:r>
            <a:endParaRPr lang="en-US" dirty="0"/>
          </a:p>
          <a:p>
            <a:r>
              <a:rPr lang="en-US" dirty="0"/>
              <a:t>KDE School report card data</a:t>
            </a:r>
          </a:p>
          <a:p>
            <a:pPr lvl="1"/>
            <a:r>
              <a:rPr lang="en-US" dirty="0">
                <a:solidFill>
                  <a:srgbClr val="00B0F0"/>
                </a:solidFill>
                <a:hlinkClick r:id="rId7">
                  <a:extLst>
                    <a:ext uri="{A12FA001-AC4F-418D-AE19-62706E023703}">
                      <ahyp:hlinkClr xmlns:ahyp="http://schemas.microsoft.com/office/drawing/2018/hyperlinkcolor" xmlns="" val="tx"/>
                    </a:ext>
                  </a:extLst>
                </a:hlinkClick>
              </a:rPr>
              <a:t>http://applications.education.ky.gov/SRC/Profile.aspx</a:t>
            </a:r>
            <a:r>
              <a:rPr lang="en-US" dirty="0">
                <a:solidFill>
                  <a:srgbClr val="00B0F0"/>
                </a:solidFill>
              </a:rPr>
              <a:t> </a:t>
            </a:r>
            <a:endParaRPr lang="en-US" dirty="0"/>
          </a:p>
          <a:p>
            <a:pPr lvl="1"/>
            <a:r>
              <a:rPr lang="en-US" dirty="0"/>
              <a:t>Includes:</a:t>
            </a:r>
          </a:p>
          <a:p>
            <a:pPr lvl="2"/>
            <a:r>
              <a:rPr lang="en-US" dirty="0"/>
              <a:t>Assessment Data – K-Prep, ACT, AP Tests</a:t>
            </a:r>
          </a:p>
          <a:p>
            <a:pPr lvl="2"/>
            <a:r>
              <a:rPr lang="en-US" dirty="0"/>
              <a:t>Learning Environment Data – Students, Teachers, Tech, Community, Safety, Programs, Equity</a:t>
            </a:r>
          </a:p>
          <a:p>
            <a:pPr lvl="2"/>
            <a:r>
              <a:rPr lang="en-US" dirty="0"/>
              <a:t>Finance</a:t>
            </a:r>
          </a:p>
          <a:p>
            <a:pPr lvl="2"/>
            <a:r>
              <a:rPr lang="en-US" dirty="0"/>
              <a:t>Delivery Targets</a:t>
            </a:r>
          </a:p>
          <a:p>
            <a:r>
              <a:rPr lang="en-US" dirty="0"/>
              <a:t>Specific Articles Cited:</a:t>
            </a:r>
          </a:p>
          <a:p>
            <a:r>
              <a:rPr lang="en-US" dirty="0"/>
              <a:t>Pittman, K. J., Irby, M., </a:t>
            </a:r>
            <a:r>
              <a:rPr lang="en-US" dirty="0" err="1"/>
              <a:t>Yohalem</a:t>
            </a:r>
            <a:r>
              <a:rPr lang="en-US" dirty="0"/>
              <a:t>, N., &amp; Wilson-Ahlstrom, A. (2004). Blurring the lines for learning: The role of out-of-school programs as complements to formal learning. </a:t>
            </a:r>
            <a:r>
              <a:rPr lang="en-US" i="1" dirty="0"/>
              <a:t>New Directions for Youth Development</a:t>
            </a:r>
            <a:r>
              <a:rPr lang="en-US" dirty="0"/>
              <a:t>, </a:t>
            </a:r>
            <a:r>
              <a:rPr lang="en-US" i="1" dirty="0"/>
              <a:t>2004</a:t>
            </a:r>
            <a:r>
              <a:rPr lang="en-US" dirty="0"/>
              <a:t>(101), 19–41. Retrieved from </a:t>
            </a:r>
            <a:r>
              <a:rPr lang="en-US" dirty="0">
                <a:solidFill>
                  <a:srgbClr val="00B0F0"/>
                </a:solidFill>
                <a:hlinkClick r:id="rId8">
                  <a:extLst>
                    <a:ext uri="{A12FA001-AC4F-418D-AE19-62706E023703}">
                      <ahyp:hlinkClr xmlns:ahyp="http://schemas.microsoft.com/office/drawing/2018/hyperlinkcolor" xmlns="" val="tx"/>
                    </a:ext>
                  </a:extLst>
                </a:hlinkClick>
              </a:rPr>
              <a:t>http://proxyse.uits.iu.edu/login?url=https://search.ebscohost.com/login.aspx?direct=true&amp;db=aph&amp;AN=12762576&amp;site=ehost-live</a:t>
            </a:r>
            <a:endParaRPr lang="en-US" dirty="0">
              <a:solidFill>
                <a:srgbClr val="00B0F0"/>
              </a:solidFill>
            </a:endParaRPr>
          </a:p>
          <a:p>
            <a:r>
              <a:rPr lang="en-US" dirty="0"/>
              <a:t>Keller, B. (2008). “Book Study” Helps Teachers Hone Skills. </a:t>
            </a:r>
            <a:r>
              <a:rPr lang="en-US" i="1" dirty="0"/>
              <a:t>Education Week</a:t>
            </a:r>
            <a:r>
              <a:rPr lang="en-US" dirty="0"/>
              <a:t>, </a:t>
            </a:r>
            <a:r>
              <a:rPr lang="en-US" i="1" dirty="0"/>
              <a:t>27</a:t>
            </a:r>
            <a:r>
              <a:rPr lang="en-US" dirty="0"/>
              <a:t>(38), 1–15. Retrieved from  </a:t>
            </a:r>
            <a:r>
              <a:rPr lang="en-US" dirty="0">
                <a:solidFill>
                  <a:srgbClr val="00B0F0"/>
                </a:solidFill>
                <a:hlinkClick r:id="rId9">
                  <a:extLst>
                    <a:ext uri="{A12FA001-AC4F-418D-AE19-62706E023703}">
                      <ahyp:hlinkClr xmlns:ahyp="http://schemas.microsoft.com/office/drawing/2018/hyperlinkcolor" xmlns="" val="tx"/>
                    </a:ext>
                  </a:extLst>
                </a:hlinkClick>
              </a:rPr>
              <a:t>http://proxyse.uits.iu.edu/login?url=https://search.ebscohost.com/login.aspx?direct=true&amp;db=aph&amp;AN=32454722&amp;site=ehost-live</a:t>
            </a:r>
            <a:r>
              <a:rPr lang="en-US" dirty="0">
                <a:solidFill>
                  <a:srgbClr val="00B0F0"/>
                </a:solidFill>
              </a:rPr>
              <a:t> </a:t>
            </a:r>
          </a:p>
          <a:p>
            <a:r>
              <a:rPr lang="en-US" dirty="0" err="1"/>
              <a:t>Juniewicz</a:t>
            </a:r>
            <a:r>
              <a:rPr lang="en-US" dirty="0"/>
              <a:t>, K. (2003). Student Portfolios with a Purpose. </a:t>
            </a:r>
            <a:r>
              <a:rPr lang="en-US" i="1" dirty="0"/>
              <a:t>Clearing House</a:t>
            </a:r>
            <a:r>
              <a:rPr lang="en-US" dirty="0"/>
              <a:t>, </a:t>
            </a:r>
            <a:r>
              <a:rPr lang="en-US" i="1" dirty="0"/>
              <a:t>77</a:t>
            </a:r>
            <a:r>
              <a:rPr lang="en-US" dirty="0"/>
              <a:t>(2), 73–77. Retrieved from </a:t>
            </a:r>
            <a:r>
              <a:rPr lang="en-US" dirty="0">
                <a:solidFill>
                  <a:srgbClr val="00B0F0"/>
                </a:solidFill>
                <a:hlinkClick r:id="rId10">
                  <a:extLst>
                    <a:ext uri="{A12FA001-AC4F-418D-AE19-62706E023703}">
                      <ahyp:hlinkClr xmlns:ahyp="http://schemas.microsoft.com/office/drawing/2018/hyperlinkcolor" xmlns="" val="tx"/>
                    </a:ext>
                  </a:extLst>
                </a:hlinkClick>
              </a:rPr>
              <a:t>http://proxyse.uits.iu.edu/login?url=https://search.ebscohost.com/login.aspx?direct=true&amp;db=aph&amp;AN=12701628&amp;site=ehost-live</a:t>
            </a:r>
            <a:r>
              <a:rPr lang="en-US" dirty="0">
                <a:solidFill>
                  <a:srgbClr val="00B0F0"/>
                </a:solidFill>
              </a:rPr>
              <a:t> </a:t>
            </a:r>
          </a:p>
          <a:p>
            <a:endParaRPr lang="en-US" dirty="0"/>
          </a:p>
          <a:p>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294334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FAD0-87EC-4831-8EE8-EA5789B4DE30}"/>
              </a:ext>
            </a:extLst>
          </p:cNvPr>
          <p:cNvSpPr>
            <a:spLocks noGrp="1"/>
          </p:cNvSpPr>
          <p:nvPr>
            <p:ph type="title"/>
          </p:nvPr>
        </p:nvSpPr>
        <p:spPr/>
        <p:txBody>
          <a:bodyPr/>
          <a:lstStyle/>
          <a:p>
            <a:r>
              <a:rPr lang="en-US" dirty="0"/>
              <a:t>Fig. Reference</a:t>
            </a:r>
          </a:p>
        </p:txBody>
      </p:sp>
      <p:sp>
        <p:nvSpPr>
          <p:cNvPr id="3" name="Content Placeholder 2">
            <a:extLst>
              <a:ext uri="{FF2B5EF4-FFF2-40B4-BE49-F238E27FC236}">
                <a16:creationId xmlns:a16="http://schemas.microsoft.com/office/drawing/2014/main" id="{DA9F4CD6-90DA-4BE4-A913-47B6611A2E30}"/>
              </a:ext>
            </a:extLst>
          </p:cNvPr>
          <p:cNvSpPr>
            <a:spLocks noGrp="1"/>
          </p:cNvSpPr>
          <p:nvPr>
            <p:ph idx="1"/>
          </p:nvPr>
        </p:nvSpPr>
        <p:spPr/>
        <p:txBody>
          <a:bodyPr/>
          <a:lstStyle/>
          <a:p>
            <a:r>
              <a:rPr lang="en-US" dirty="0"/>
              <a:t>Fig. </a:t>
            </a:r>
            <a:r>
              <a:rPr lang="en-US" dirty="0" err="1"/>
              <a:t>1a</a:t>
            </a:r>
            <a:r>
              <a:rPr lang="en-US" dirty="0"/>
              <a:t> – JCPS School Report Card </a:t>
            </a:r>
          </a:p>
          <a:p>
            <a:r>
              <a:rPr lang="en-US" dirty="0"/>
              <a:t>Fig. </a:t>
            </a:r>
            <a:r>
              <a:rPr lang="en-US" dirty="0" err="1"/>
              <a:t>1b</a:t>
            </a:r>
            <a:r>
              <a:rPr lang="en-US" dirty="0"/>
              <a:t> – MAP Data</a:t>
            </a:r>
          </a:p>
          <a:p>
            <a:r>
              <a:rPr lang="en-US" dirty="0"/>
              <a:t>Fig. 2 – MAP Data</a:t>
            </a:r>
          </a:p>
          <a:p>
            <a:r>
              <a:rPr lang="en-US" dirty="0"/>
              <a:t>Fig. 3 – Safe Schools Report (2017)</a:t>
            </a:r>
          </a:p>
          <a:p>
            <a:r>
              <a:rPr lang="en-US" dirty="0"/>
              <a:t>Fig. 4 - JCPS School Report Card - Equity</a:t>
            </a:r>
          </a:p>
          <a:p>
            <a:r>
              <a:rPr lang="en-US" dirty="0"/>
              <a:t>Fig. 5 - JCPS School Report Card - Program Goals</a:t>
            </a:r>
          </a:p>
          <a:p>
            <a:r>
              <a:rPr lang="en-US" dirty="0"/>
              <a:t>Fig. 6/7 – Tell Survey</a:t>
            </a:r>
          </a:p>
        </p:txBody>
      </p:sp>
    </p:spTree>
    <p:extLst>
      <p:ext uri="{BB962C8B-B14F-4D97-AF65-F5344CB8AC3E}">
        <p14:creationId xmlns:p14="http://schemas.microsoft.com/office/powerpoint/2010/main" val="130559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029" y="-8564"/>
            <a:ext cx="10058400" cy="1609344"/>
          </a:xfrm>
        </p:spPr>
        <p:txBody>
          <a:bodyPr>
            <a:normAutofit/>
          </a:bodyPr>
          <a:lstStyle/>
          <a:p>
            <a:r>
              <a:rPr lang="en-US" dirty="0">
                <a:solidFill>
                  <a:schemeClr val="tx1"/>
                </a:solidFill>
              </a:rPr>
              <a:t>Data Sources</a:t>
            </a:r>
          </a:p>
        </p:txBody>
      </p:sp>
      <p:sp>
        <p:nvSpPr>
          <p:cNvPr id="3" name="Content Placeholder 2"/>
          <p:cNvSpPr>
            <a:spLocks noGrp="1"/>
          </p:cNvSpPr>
          <p:nvPr>
            <p:ph idx="1"/>
          </p:nvPr>
        </p:nvSpPr>
        <p:spPr>
          <a:xfrm>
            <a:off x="608029" y="1200727"/>
            <a:ext cx="10520219" cy="5456962"/>
          </a:xfrm>
        </p:spPr>
        <p:txBody>
          <a:bodyPr>
            <a:noAutofit/>
          </a:bodyPr>
          <a:lstStyle/>
          <a:p>
            <a:r>
              <a:rPr lang="en-US" b="1" u="sng" dirty="0"/>
              <a:t>Academic Data</a:t>
            </a:r>
          </a:p>
          <a:p>
            <a:pPr lvl="1"/>
            <a:r>
              <a:rPr lang="en-US" sz="2000" b="1" dirty="0"/>
              <a:t>MAP testing</a:t>
            </a:r>
          </a:p>
          <a:p>
            <a:pPr lvl="1"/>
            <a:r>
              <a:rPr lang="en-US" sz="2000" b="1" dirty="0"/>
              <a:t>ACT testing</a:t>
            </a:r>
          </a:p>
          <a:p>
            <a:pPr lvl="1"/>
            <a:r>
              <a:rPr lang="en-US" sz="2000" b="1" dirty="0"/>
              <a:t>K-Prep Scores </a:t>
            </a:r>
            <a:r>
              <a:rPr lang="en-US" sz="1400" b="1" dirty="0" smtClean="0"/>
              <a:t>(these were studied, but are considered to be </a:t>
            </a:r>
            <a:r>
              <a:rPr lang="en-US" sz="1400" b="1" dirty="0"/>
              <a:t>not as directly influential as the ACT and MAP due to high student intake during </a:t>
            </a:r>
            <a:r>
              <a:rPr lang="en-US" sz="1400" b="1" dirty="0" smtClean="0"/>
              <a:t>grades 9-12)</a:t>
            </a:r>
            <a:endParaRPr lang="en-US" sz="2000" b="1" dirty="0"/>
          </a:p>
          <a:p>
            <a:pPr marL="274320" lvl="1" indent="0">
              <a:buNone/>
            </a:pPr>
            <a:endParaRPr lang="en-US" sz="2000" b="1" dirty="0"/>
          </a:p>
          <a:p>
            <a:r>
              <a:rPr lang="en-US" b="1" u="sng" dirty="0"/>
              <a:t>Behavioral Data</a:t>
            </a:r>
          </a:p>
          <a:p>
            <a:pPr lvl="1"/>
            <a:r>
              <a:rPr lang="en-US" sz="2000" b="1" dirty="0"/>
              <a:t>DMC Data - Cascade Behavioral Data Management</a:t>
            </a:r>
          </a:p>
          <a:p>
            <a:pPr lvl="2"/>
            <a:r>
              <a:rPr lang="en-US" sz="2000" b="1" dirty="0"/>
              <a:t>Phoenix previous years</a:t>
            </a:r>
          </a:p>
          <a:p>
            <a:pPr lvl="2"/>
            <a:r>
              <a:rPr lang="en-US" sz="2000" b="1" dirty="0"/>
              <a:t>District Suspension data</a:t>
            </a:r>
          </a:p>
          <a:p>
            <a:pPr lvl="1"/>
            <a:endParaRPr lang="en-US" sz="2000" b="1" dirty="0"/>
          </a:p>
          <a:p>
            <a:r>
              <a:rPr lang="en-US" b="1" u="sng" dirty="0"/>
              <a:t>School Climate Data</a:t>
            </a:r>
          </a:p>
          <a:p>
            <a:pPr lvl="1"/>
            <a:r>
              <a:rPr lang="en-US" sz="2000" b="1" dirty="0"/>
              <a:t>Tell Survey</a:t>
            </a:r>
          </a:p>
          <a:p>
            <a:pPr lvl="1"/>
            <a:r>
              <a:rPr lang="en-US" sz="2000" b="1" dirty="0"/>
              <a:t>JCPS Speaks Survey</a:t>
            </a:r>
          </a:p>
          <a:p>
            <a:pPr lvl="1"/>
            <a:r>
              <a:rPr lang="en-US" sz="2000" b="1" dirty="0"/>
              <a:t>JCPS School Profile (as posted in JCPS.org)</a:t>
            </a:r>
          </a:p>
        </p:txBody>
      </p:sp>
      <p:grpSp>
        <p:nvGrpSpPr>
          <p:cNvPr id="75" name="Group 74">
            <a:extLst>
              <a:ext uri="{FF2B5EF4-FFF2-40B4-BE49-F238E27FC236}">
                <a16:creationId xmlns:a16="http://schemas.microsoft.com/office/drawing/2014/main"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434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52D7B7EA-B235-4664-A3CC-3670637C7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0109" y="484632"/>
            <a:ext cx="6730277" cy="1609344"/>
          </a:xfrm>
          <a:ln>
            <a:noFill/>
          </a:ln>
        </p:spPr>
        <p:txBody>
          <a:bodyPr>
            <a:normAutofit/>
          </a:bodyPr>
          <a:lstStyle/>
          <a:p>
            <a:r>
              <a:rPr lang="en-US" sz="4400"/>
              <a:t>Data Summary – </a:t>
            </a:r>
            <a:br>
              <a:rPr lang="en-US" sz="4400"/>
            </a:br>
            <a:r>
              <a:rPr lang="en-US" sz="4400" u="sng"/>
              <a:t>Academic</a:t>
            </a:r>
            <a:r>
              <a:rPr lang="en-US" sz="4400"/>
              <a:t> </a:t>
            </a:r>
            <a:r>
              <a:rPr lang="en-US" sz="4400" u="sng"/>
              <a:t>Profile</a:t>
            </a:r>
            <a:endParaRPr lang="en-US" sz="4400" u="sng" dirty="0"/>
          </a:p>
        </p:txBody>
      </p:sp>
      <p:sp>
        <p:nvSpPr>
          <p:cNvPr id="3" name="Content Placeholder 2"/>
          <p:cNvSpPr>
            <a:spLocks noGrp="1"/>
          </p:cNvSpPr>
          <p:nvPr>
            <p:ph idx="1"/>
          </p:nvPr>
        </p:nvSpPr>
        <p:spPr>
          <a:xfrm>
            <a:off x="4765964" y="2121407"/>
            <a:ext cx="7332575" cy="4565473"/>
          </a:xfrm>
        </p:spPr>
        <p:txBody>
          <a:bodyPr>
            <a:normAutofit lnSpcReduction="10000"/>
          </a:bodyPr>
          <a:lstStyle/>
          <a:p>
            <a:pPr lvl="1"/>
            <a:r>
              <a:rPr lang="en-US" sz="1500" b="1" dirty="0"/>
              <a:t>Phoenix has historical deficits in reading and math ability as determined by the </a:t>
            </a:r>
            <a:r>
              <a:rPr lang="en-US" sz="1500" b="1" u="sng" dirty="0"/>
              <a:t>JCPS School Report Card</a:t>
            </a:r>
            <a:r>
              <a:rPr lang="en-US" sz="1500" b="1" dirty="0"/>
              <a:t>:</a:t>
            </a:r>
          </a:p>
          <a:p>
            <a:pPr lvl="2"/>
            <a:r>
              <a:rPr lang="en-US" sz="1500" b="1" dirty="0"/>
              <a:t>ACT scores </a:t>
            </a:r>
            <a:r>
              <a:rPr lang="en-US" sz="1500" b="1" u="sng" dirty="0"/>
              <a:t>2014-present</a:t>
            </a:r>
          </a:p>
          <a:p>
            <a:pPr lvl="3"/>
            <a:r>
              <a:rPr lang="en-US" sz="1500" b="1" u="sng" dirty="0"/>
              <a:t>English Benchmark 18 – Average of </a:t>
            </a:r>
            <a:r>
              <a:rPr lang="en-US" sz="1500" b="1" u="sng" dirty="0">
                <a:solidFill>
                  <a:srgbClr val="FF0000"/>
                </a:solidFill>
              </a:rPr>
              <a:t>20% </a:t>
            </a:r>
            <a:r>
              <a:rPr lang="en-US" sz="1500" b="1" u="sng" dirty="0"/>
              <a:t>met since 2014*</a:t>
            </a:r>
          </a:p>
          <a:p>
            <a:pPr lvl="3"/>
            <a:r>
              <a:rPr lang="en-US" sz="1500" b="1" u="sng" dirty="0"/>
              <a:t>Math Benchmark of 19 – Average of </a:t>
            </a:r>
            <a:r>
              <a:rPr lang="en-US" sz="1500" b="1" u="sng" dirty="0">
                <a:solidFill>
                  <a:srgbClr val="FF0000"/>
                </a:solidFill>
              </a:rPr>
              <a:t>9%</a:t>
            </a:r>
            <a:r>
              <a:rPr lang="en-US" sz="1500" b="1" u="sng" dirty="0"/>
              <a:t> met since 2014</a:t>
            </a:r>
          </a:p>
          <a:p>
            <a:pPr lvl="3"/>
            <a:r>
              <a:rPr lang="en-US" sz="1500" b="1" u="sng" dirty="0"/>
              <a:t>Reading Benchmark of 20 – Average of </a:t>
            </a:r>
            <a:r>
              <a:rPr lang="en-US" sz="1500" b="1" u="sng" dirty="0">
                <a:solidFill>
                  <a:srgbClr val="FF0000"/>
                </a:solidFill>
              </a:rPr>
              <a:t>25%</a:t>
            </a:r>
            <a:r>
              <a:rPr lang="en-US" sz="1500" b="1" u="sng" dirty="0"/>
              <a:t> met since 2014</a:t>
            </a:r>
          </a:p>
          <a:p>
            <a:pPr lvl="2"/>
            <a:r>
              <a:rPr lang="en-US" sz="1500" b="1" u="sng" dirty="0"/>
              <a:t>These scores are over-represented in the following populations</a:t>
            </a:r>
          </a:p>
          <a:p>
            <a:pPr lvl="3"/>
            <a:r>
              <a:rPr lang="en-US" sz="1500" b="1" u="sng" dirty="0"/>
              <a:t>GAP students - Average </a:t>
            </a:r>
            <a:r>
              <a:rPr lang="en-US" sz="1500" b="1" i="1" u="sng" dirty="0">
                <a:solidFill>
                  <a:srgbClr val="FF0000"/>
                </a:solidFill>
              </a:rPr>
              <a:t>less than 10% </a:t>
            </a:r>
            <a:r>
              <a:rPr lang="en-US" sz="1500" b="1" u="sng" dirty="0"/>
              <a:t>benchmark in all areas</a:t>
            </a:r>
          </a:p>
          <a:p>
            <a:pPr lvl="3"/>
            <a:r>
              <a:rPr lang="en-US" sz="1500" b="1" u="sng" dirty="0"/>
              <a:t>Free and Reduced Lunch Students - Average </a:t>
            </a:r>
            <a:r>
              <a:rPr lang="en-US" sz="1500" b="1" i="1" u="sng" dirty="0">
                <a:solidFill>
                  <a:srgbClr val="FF0000"/>
                </a:solidFill>
              </a:rPr>
              <a:t>less than 10%</a:t>
            </a:r>
            <a:r>
              <a:rPr lang="en-US" sz="1500" b="1" u="sng" dirty="0">
                <a:solidFill>
                  <a:srgbClr val="FF0000"/>
                </a:solidFill>
              </a:rPr>
              <a:t> </a:t>
            </a:r>
            <a:r>
              <a:rPr lang="en-US" sz="1500" b="1" u="sng" dirty="0"/>
              <a:t>benchmark in all areas</a:t>
            </a:r>
          </a:p>
          <a:p>
            <a:pPr lvl="2"/>
            <a:r>
              <a:rPr lang="en-US" sz="1500" b="1" dirty="0"/>
              <a:t>MAP scores </a:t>
            </a:r>
            <a:r>
              <a:rPr lang="en-US" sz="1500" b="1" u="sng" dirty="0"/>
              <a:t>2017-present </a:t>
            </a:r>
          </a:p>
          <a:p>
            <a:pPr lvl="3"/>
            <a:r>
              <a:rPr lang="en-US" sz="1500" b="1" u="sng" dirty="0"/>
              <a:t>Average Reading score is </a:t>
            </a:r>
            <a:r>
              <a:rPr lang="en-US" sz="1500" b="1" u="sng" dirty="0">
                <a:solidFill>
                  <a:srgbClr val="FF0000"/>
                </a:solidFill>
              </a:rPr>
              <a:t>below 200 </a:t>
            </a:r>
          </a:p>
          <a:p>
            <a:pPr lvl="3"/>
            <a:r>
              <a:rPr lang="en-US" sz="1500" b="1" u="sng" dirty="0"/>
              <a:t>Average Math score is also </a:t>
            </a:r>
            <a:r>
              <a:rPr lang="en-US" sz="1500" b="1" u="sng" dirty="0">
                <a:solidFill>
                  <a:srgbClr val="FF0000"/>
                </a:solidFill>
              </a:rPr>
              <a:t>below 200 </a:t>
            </a:r>
          </a:p>
          <a:p>
            <a:pPr lvl="4"/>
            <a:r>
              <a:rPr lang="en-US" sz="1500" b="1" u="sng" dirty="0">
                <a:solidFill>
                  <a:srgbClr val="FF0000"/>
                </a:solidFill>
              </a:rPr>
              <a:t>200 is a normal score for a student between the fifth and sixth grade. </a:t>
            </a:r>
          </a:p>
          <a:p>
            <a:pPr lvl="4"/>
            <a:endParaRPr lang="en-US" sz="1500" b="1" u="sng" dirty="0"/>
          </a:p>
          <a:p>
            <a:pPr marL="1097280" lvl="4" indent="0">
              <a:buNone/>
            </a:pPr>
            <a:r>
              <a:rPr lang="en-US" sz="1050" b="1" i="1" u="sng" dirty="0"/>
              <a:t>*Information in the graph to the left does not include students who have transferred within the 100 day window. Information above includes these students.</a:t>
            </a:r>
          </a:p>
        </p:txBody>
      </p:sp>
      <p:grpSp>
        <p:nvGrpSpPr>
          <p:cNvPr id="18" name="Group 11">
            <a:extLst>
              <a:ext uri="{FF2B5EF4-FFF2-40B4-BE49-F238E27FC236}">
                <a16:creationId xmlns:a16="http://schemas.microsoft.com/office/drawing/2014/main" id="{2E294CAC-35CA-441F-B151-F4CB2FC3A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2">
              <a:extLst>
                <a:ext uri="{FF2B5EF4-FFF2-40B4-BE49-F238E27FC236}">
                  <a16:creationId xmlns:a16="http://schemas.microsoft.com/office/drawing/2014/main" id="{EE7A93FA-692C-4722-9FF8-93558F519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3">
              <a:extLst>
                <a:ext uri="{FF2B5EF4-FFF2-40B4-BE49-F238E27FC236}">
                  <a16:creationId xmlns:a16="http://schemas.microsoft.com/office/drawing/2014/main" id="{39CE3E14-4DB8-422C-B234-F4E1EDF8C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2" name="Chart 21">
            <a:extLst>
              <a:ext uri="{FF2B5EF4-FFF2-40B4-BE49-F238E27FC236}">
                <a16:creationId xmlns:a16="http://schemas.microsoft.com/office/drawing/2014/main" id="{F1DF8782-FB9E-48D1-8BF9-9544615358E9}"/>
              </a:ext>
            </a:extLst>
          </p:cNvPr>
          <p:cNvGraphicFramePr>
            <a:graphicFrameLocks/>
          </p:cNvGraphicFramePr>
          <p:nvPr>
            <p:extLst>
              <p:ext uri="{D42A27DB-BD31-4B8C-83A1-F6EECF244321}">
                <p14:modId xmlns:p14="http://schemas.microsoft.com/office/powerpoint/2010/main" val="2336431949"/>
              </p:ext>
            </p:extLst>
          </p:nvPr>
        </p:nvGraphicFramePr>
        <p:xfrm>
          <a:off x="93460" y="600364"/>
          <a:ext cx="4558212" cy="539403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6E799E32-EA61-4246-96CC-87236B6ED1C3}"/>
              </a:ext>
            </a:extLst>
          </p:cNvPr>
          <p:cNvSpPr txBox="1"/>
          <p:nvPr/>
        </p:nvSpPr>
        <p:spPr>
          <a:xfrm>
            <a:off x="93460" y="231032"/>
            <a:ext cx="816249" cy="369332"/>
          </a:xfrm>
          <a:prstGeom prst="rect">
            <a:avLst/>
          </a:prstGeom>
          <a:noFill/>
        </p:spPr>
        <p:txBody>
          <a:bodyPr wrap="none" rtlCol="0">
            <a:spAutoFit/>
          </a:bodyPr>
          <a:lstStyle/>
          <a:p>
            <a:r>
              <a:rPr lang="en-US" dirty="0" err="1"/>
              <a:t>Fig.1a</a:t>
            </a:r>
            <a:endParaRPr lang="en-US" dirty="0"/>
          </a:p>
        </p:txBody>
      </p:sp>
      <p:sp>
        <p:nvSpPr>
          <p:cNvPr id="4" name="TextBox 3"/>
          <p:cNvSpPr txBox="1"/>
          <p:nvPr/>
        </p:nvSpPr>
        <p:spPr>
          <a:xfrm>
            <a:off x="1122145" y="5301671"/>
            <a:ext cx="586582" cy="369332"/>
          </a:xfrm>
          <a:prstGeom prst="rect">
            <a:avLst/>
          </a:prstGeom>
          <a:solidFill>
            <a:srgbClr val="FFFFFF"/>
          </a:solidFill>
        </p:spPr>
        <p:txBody>
          <a:bodyPr wrap="square" rtlCol="0">
            <a:spAutoFit/>
          </a:bodyPr>
          <a:lstStyle/>
          <a:p>
            <a:r>
              <a:rPr lang="en-US" sz="900" dirty="0" smtClean="0"/>
              <a:t>14-15 District</a:t>
            </a:r>
            <a:endParaRPr lang="en-US" sz="900" dirty="0"/>
          </a:p>
        </p:txBody>
      </p:sp>
      <p:sp>
        <p:nvSpPr>
          <p:cNvPr id="11" name="TextBox 10"/>
          <p:cNvSpPr txBox="1"/>
          <p:nvPr/>
        </p:nvSpPr>
        <p:spPr>
          <a:xfrm>
            <a:off x="2524345" y="5301671"/>
            <a:ext cx="569837" cy="369332"/>
          </a:xfrm>
          <a:prstGeom prst="rect">
            <a:avLst/>
          </a:prstGeom>
          <a:solidFill>
            <a:srgbClr val="FFFFFF"/>
          </a:solidFill>
        </p:spPr>
        <p:txBody>
          <a:bodyPr wrap="square" rtlCol="0">
            <a:spAutoFit/>
          </a:bodyPr>
          <a:lstStyle/>
          <a:p>
            <a:r>
              <a:rPr lang="en-US" sz="900" dirty="0" smtClean="0"/>
              <a:t>15-16 District</a:t>
            </a:r>
            <a:endParaRPr lang="en-US" sz="900" dirty="0"/>
          </a:p>
        </p:txBody>
      </p:sp>
      <p:sp>
        <p:nvSpPr>
          <p:cNvPr id="12" name="TextBox 11"/>
          <p:cNvSpPr txBox="1"/>
          <p:nvPr/>
        </p:nvSpPr>
        <p:spPr>
          <a:xfrm>
            <a:off x="3882091" y="5301671"/>
            <a:ext cx="569837" cy="369332"/>
          </a:xfrm>
          <a:prstGeom prst="rect">
            <a:avLst/>
          </a:prstGeom>
          <a:solidFill>
            <a:srgbClr val="FFFFFF"/>
          </a:solidFill>
        </p:spPr>
        <p:txBody>
          <a:bodyPr wrap="square" rtlCol="0">
            <a:spAutoFit/>
          </a:bodyPr>
          <a:lstStyle/>
          <a:p>
            <a:r>
              <a:rPr lang="en-US" sz="900" dirty="0" smtClean="0"/>
              <a:t>16-17 District</a:t>
            </a:r>
            <a:endParaRPr lang="en-US" sz="900" dirty="0"/>
          </a:p>
        </p:txBody>
      </p:sp>
    </p:spTree>
    <p:extLst>
      <p:ext uri="{BB962C8B-B14F-4D97-AF65-F5344CB8AC3E}">
        <p14:creationId xmlns:p14="http://schemas.microsoft.com/office/powerpoint/2010/main" val="401720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3840"/>
            <a:ext cx="12036287" cy="6879318"/>
          </a:xfrm>
          <a:prstGeom prst="rect">
            <a:avLst/>
          </a:prstGeom>
        </p:spPr>
      </p:pic>
      <p:sp>
        <p:nvSpPr>
          <p:cNvPr id="9" name="TextBox 8"/>
          <p:cNvSpPr txBox="1"/>
          <p:nvPr/>
        </p:nvSpPr>
        <p:spPr>
          <a:xfrm>
            <a:off x="8129848" y="272533"/>
            <a:ext cx="3593724" cy="923330"/>
          </a:xfrm>
          <a:prstGeom prst="rect">
            <a:avLst/>
          </a:prstGeom>
          <a:solidFill>
            <a:srgbClr val="92D050"/>
          </a:solidFill>
          <a:scene3d>
            <a:camera prst="orthographicFront"/>
            <a:lightRig rig="threePt" dir="t"/>
          </a:scene3d>
          <a:sp3d>
            <a:bevelT prst="relaxedInset"/>
          </a:sp3d>
        </p:spPr>
        <p:txBody>
          <a:bodyPr wrap="square" rtlCol="0">
            <a:spAutoFit/>
          </a:bodyPr>
          <a:lstStyle/>
          <a:p>
            <a:r>
              <a:rPr lang="en-US" u="sng" dirty="0"/>
              <a:t>Phoenix HS students have scored within this area on the MAP since 2017 (most current data)</a:t>
            </a:r>
          </a:p>
        </p:txBody>
      </p:sp>
      <p:sp>
        <p:nvSpPr>
          <p:cNvPr id="10" name="Rectangle 9"/>
          <p:cNvSpPr/>
          <p:nvPr/>
        </p:nvSpPr>
        <p:spPr>
          <a:xfrm>
            <a:off x="350588" y="3131389"/>
            <a:ext cx="11179834" cy="1015415"/>
          </a:xfrm>
          <a:prstGeom prst="rect">
            <a:avLst/>
          </a:prstGeom>
          <a:solidFill>
            <a:srgbClr val="FFFFFF">
              <a:alpha val="0"/>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DA316108-1FD2-405D-9894-B2BFC598ECA2}"/>
              </a:ext>
            </a:extLst>
          </p:cNvPr>
          <p:cNvSpPr txBox="1"/>
          <p:nvPr/>
        </p:nvSpPr>
        <p:spPr>
          <a:xfrm>
            <a:off x="350588" y="272533"/>
            <a:ext cx="822661" cy="369332"/>
          </a:xfrm>
          <a:prstGeom prst="rect">
            <a:avLst/>
          </a:prstGeom>
          <a:noFill/>
        </p:spPr>
        <p:txBody>
          <a:bodyPr wrap="none" rtlCol="0">
            <a:spAutoFit/>
          </a:bodyPr>
          <a:lstStyle/>
          <a:p>
            <a:r>
              <a:rPr lang="en-US" dirty="0" err="1"/>
              <a:t>Fig.1b</a:t>
            </a:r>
            <a:endParaRPr lang="en-US" dirty="0"/>
          </a:p>
        </p:txBody>
      </p:sp>
    </p:spTree>
    <p:extLst>
      <p:ext uri="{BB962C8B-B14F-4D97-AF65-F5344CB8AC3E}">
        <p14:creationId xmlns:p14="http://schemas.microsoft.com/office/powerpoint/2010/main" val="41098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071425" cy="6768548"/>
          </a:xfrm>
          <a:prstGeom prst="rect">
            <a:avLst/>
          </a:prstGeom>
        </p:spPr>
      </p:pic>
      <p:sp>
        <p:nvSpPr>
          <p:cNvPr id="5" name="Rectangle 4"/>
          <p:cNvSpPr/>
          <p:nvPr/>
        </p:nvSpPr>
        <p:spPr>
          <a:xfrm>
            <a:off x="445794" y="3131389"/>
            <a:ext cx="11179834" cy="1015415"/>
          </a:xfrm>
          <a:prstGeom prst="rect">
            <a:avLst/>
          </a:prstGeom>
          <a:solidFill>
            <a:srgbClr val="FFFFFF">
              <a:alpha val="0"/>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99F65DBC-16A8-4ACA-8220-B5489A1812A9}"/>
              </a:ext>
            </a:extLst>
          </p:cNvPr>
          <p:cNvSpPr txBox="1"/>
          <p:nvPr/>
        </p:nvSpPr>
        <p:spPr>
          <a:xfrm>
            <a:off x="350588" y="272533"/>
            <a:ext cx="694421" cy="369332"/>
          </a:xfrm>
          <a:prstGeom prst="rect">
            <a:avLst/>
          </a:prstGeom>
          <a:noFill/>
        </p:spPr>
        <p:txBody>
          <a:bodyPr wrap="none" rtlCol="0">
            <a:spAutoFit/>
          </a:bodyPr>
          <a:lstStyle/>
          <a:p>
            <a:r>
              <a:rPr lang="en-US" dirty="0" err="1"/>
              <a:t>Fig.2</a:t>
            </a:r>
            <a:endParaRPr lang="en-US" dirty="0"/>
          </a:p>
        </p:txBody>
      </p:sp>
      <p:sp>
        <p:nvSpPr>
          <p:cNvPr id="8" name="TextBox 7"/>
          <p:cNvSpPr txBox="1"/>
          <p:nvPr/>
        </p:nvSpPr>
        <p:spPr>
          <a:xfrm>
            <a:off x="8129848" y="272533"/>
            <a:ext cx="3593724" cy="923330"/>
          </a:xfrm>
          <a:prstGeom prst="rect">
            <a:avLst/>
          </a:prstGeom>
          <a:solidFill>
            <a:srgbClr val="00B0F0"/>
          </a:solidFill>
          <a:scene3d>
            <a:camera prst="orthographicFront"/>
            <a:lightRig rig="threePt" dir="t"/>
          </a:scene3d>
          <a:sp3d>
            <a:bevelT prst="relaxedInset"/>
          </a:sp3d>
        </p:spPr>
        <p:txBody>
          <a:bodyPr wrap="square" rtlCol="0">
            <a:spAutoFit/>
          </a:bodyPr>
          <a:lstStyle/>
          <a:p>
            <a:r>
              <a:rPr lang="en-US" u="sng" dirty="0"/>
              <a:t>Phoenix HS students have scored within this area on the MAP since 2017 (most current data)</a:t>
            </a:r>
          </a:p>
        </p:txBody>
      </p:sp>
    </p:spTree>
    <p:extLst>
      <p:ext uri="{BB962C8B-B14F-4D97-AF65-F5344CB8AC3E}">
        <p14:creationId xmlns:p14="http://schemas.microsoft.com/office/powerpoint/2010/main" val="54592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F79FF99C-BAA9-404F-9C96-6DD456B4F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49C44AFD-C72D-4D9C-84C6-73E615CED8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chor="ctr">
            <a:normAutofit/>
          </a:bodyPr>
          <a:lstStyle/>
          <a:p>
            <a:r>
              <a:rPr lang="en-US">
                <a:solidFill>
                  <a:schemeClr val="tx1"/>
                </a:solidFill>
              </a:rPr>
              <a:t>Data Summary – </a:t>
            </a:r>
            <a:br>
              <a:rPr lang="en-US">
                <a:solidFill>
                  <a:schemeClr val="tx1"/>
                </a:solidFill>
              </a:rPr>
            </a:br>
            <a:r>
              <a:rPr lang="en-US" u="sng">
                <a:solidFill>
                  <a:schemeClr val="tx1"/>
                </a:solidFill>
              </a:rPr>
              <a:t>Behavioral</a:t>
            </a:r>
            <a:r>
              <a:rPr lang="en-US">
                <a:solidFill>
                  <a:schemeClr val="tx1"/>
                </a:solidFill>
              </a:rPr>
              <a:t> </a:t>
            </a:r>
            <a:r>
              <a:rPr lang="en-US" u="sng">
                <a:solidFill>
                  <a:schemeClr val="tx1"/>
                </a:solidFill>
              </a:rPr>
              <a:t>Profile</a:t>
            </a:r>
          </a:p>
        </p:txBody>
      </p:sp>
      <p:sp>
        <p:nvSpPr>
          <p:cNvPr id="3" name="Content Placeholder 2"/>
          <p:cNvSpPr>
            <a:spLocks noGrp="1"/>
          </p:cNvSpPr>
          <p:nvPr>
            <p:ph idx="1"/>
          </p:nvPr>
        </p:nvSpPr>
        <p:spPr>
          <a:xfrm>
            <a:off x="628073" y="2121408"/>
            <a:ext cx="11201658" cy="4639610"/>
          </a:xfrm>
          <a:solidFill>
            <a:srgbClr val="000000">
              <a:alpha val="61961"/>
            </a:srgbClr>
          </a:solidFill>
        </p:spPr>
        <p:txBody>
          <a:bodyPr>
            <a:normAutofit lnSpcReduction="10000"/>
          </a:bodyPr>
          <a:lstStyle/>
          <a:p>
            <a:r>
              <a:rPr lang="en-US" sz="1600" dirty="0"/>
              <a:t>Discussion of DMC behavioral data:</a:t>
            </a:r>
          </a:p>
          <a:p>
            <a:r>
              <a:rPr lang="en-US" sz="1600" dirty="0"/>
              <a:t>The most common referable behavior (according to the JCPS DMC behavioral data website) is </a:t>
            </a:r>
            <a:r>
              <a:rPr lang="en-US" sz="1600" dirty="0">
                <a:solidFill>
                  <a:srgbClr val="FF0000"/>
                </a:solidFill>
              </a:rPr>
              <a:t>“Failure to Respond to Questions or Requests.”</a:t>
            </a:r>
          </a:p>
          <a:p>
            <a:pPr lvl="1"/>
            <a:r>
              <a:rPr lang="en-US" sz="1600" dirty="0"/>
              <a:t>The most common behavioral resolution for ALL behavioral referrals is “Student Conference” which is a conversation </a:t>
            </a:r>
            <a:r>
              <a:rPr lang="en-US" sz="1600" dirty="0" smtClean="0"/>
              <a:t>and return to class. This reflects the Restorative Practice methodology that Phoeni</a:t>
            </a:r>
            <a:r>
              <a:rPr lang="en-US" sz="1600" dirty="0" smtClean="0"/>
              <a:t>x applies to behavioral issues wherever possible. </a:t>
            </a:r>
            <a:endParaRPr lang="en-US" sz="1600" dirty="0"/>
          </a:p>
          <a:p>
            <a:r>
              <a:rPr lang="en-US" sz="1600" dirty="0"/>
              <a:t>Of students who have had behavior incidents during the past school year (2017-18):</a:t>
            </a:r>
          </a:p>
          <a:p>
            <a:pPr lvl="1"/>
            <a:r>
              <a:rPr lang="en-US" sz="1600" dirty="0"/>
              <a:t>31% are white males / 23% are white females</a:t>
            </a:r>
          </a:p>
          <a:p>
            <a:pPr lvl="1"/>
            <a:r>
              <a:rPr lang="en-US" sz="1600" dirty="0"/>
              <a:t>21% are black males / 18% are black females</a:t>
            </a:r>
          </a:p>
          <a:p>
            <a:pPr lvl="1"/>
            <a:r>
              <a:rPr lang="en-US" sz="1600" dirty="0"/>
              <a:t>63% are on free and reduced lunch</a:t>
            </a:r>
          </a:p>
          <a:p>
            <a:pPr lvl="1"/>
            <a:r>
              <a:rPr lang="en-US" sz="1600" dirty="0"/>
              <a:t>64% are non-ECE students</a:t>
            </a:r>
          </a:p>
          <a:p>
            <a:r>
              <a:rPr lang="en-US" sz="1600" dirty="0"/>
              <a:t>ECE population and manifestation explanation</a:t>
            </a:r>
          </a:p>
          <a:p>
            <a:pPr lvl="1"/>
            <a:r>
              <a:rPr lang="en-US" sz="1600" dirty="0"/>
              <a:t>Phoenix has an ECE population that is greater than 50% of the student body.</a:t>
            </a:r>
          </a:p>
          <a:p>
            <a:pPr lvl="1"/>
            <a:r>
              <a:rPr lang="en-US" sz="1600" dirty="0"/>
              <a:t>Phoenix is a Title-1 school and qualifies for full free and reduced lunch. </a:t>
            </a:r>
          </a:p>
          <a:p>
            <a:pPr lvl="1"/>
            <a:r>
              <a:rPr lang="en-US" sz="1600" dirty="0"/>
              <a:t>It is worth noting that Phoenix has a very high GAP and At-Risk percentage in its population, and inclusion of GAP and At-Risk students in behavioral data is not a particularly useful determiner when looking at Alt. Ed. Behavioral data. </a:t>
            </a:r>
          </a:p>
          <a:p>
            <a:pPr marL="274320" lvl="1" indent="0">
              <a:buNone/>
            </a:pPr>
            <a:endParaRPr lang="en-US" sz="1600" dirty="0"/>
          </a:p>
        </p:txBody>
      </p:sp>
      <p:grpSp>
        <p:nvGrpSpPr>
          <p:cNvPr id="8198" name="Group 74">
            <a:extLst>
              <a:ext uri="{FF2B5EF4-FFF2-40B4-BE49-F238E27FC236}">
                <a16:creationId xmlns:a16="http://schemas.microsoft.com/office/drawing/2014/main" id="{1D25B14F-36E0-41E8-956F-CABEF1ADD6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199" name="Oval 75">
              <a:extLst>
                <a:ext uri="{FF2B5EF4-FFF2-40B4-BE49-F238E27FC236}">
                  <a16:creationId xmlns:a16="http://schemas.microsoft.com/office/drawing/2014/main" id="{4AFB9EA5-DE4D-4E6B-A302-F55174E4B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0" name="Oval 76">
              <a:extLst>
                <a:ext uri="{FF2B5EF4-FFF2-40B4-BE49-F238E27FC236}">
                  <a16:creationId xmlns:a16="http://schemas.microsoft.com/office/drawing/2014/main" id="{E44092F4-4D9B-4D0A-8832-C29E786F8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5201226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F26634-9FA8-4679-B619-B9DFA21E0D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22720-D737-407E-9AF4-39435AE9328E}"/>
              </a:ext>
            </a:extLst>
          </p:cNvPr>
          <p:cNvSpPr>
            <a:spLocks noGrp="1"/>
          </p:cNvSpPr>
          <p:nvPr>
            <p:ph type="title"/>
          </p:nvPr>
        </p:nvSpPr>
        <p:spPr>
          <a:xfrm>
            <a:off x="8156350" y="484632"/>
            <a:ext cx="3544035" cy="1609344"/>
          </a:xfrm>
          <a:ln>
            <a:noFill/>
          </a:ln>
        </p:spPr>
        <p:txBody>
          <a:bodyPr>
            <a:normAutofit/>
          </a:bodyPr>
          <a:lstStyle/>
          <a:p>
            <a:r>
              <a:rPr lang="en-US" sz="3200" dirty="0"/>
              <a:t>District Behavioral Trends of Note</a:t>
            </a:r>
          </a:p>
        </p:txBody>
      </p:sp>
      <p:pic>
        <p:nvPicPr>
          <p:cNvPr id="4" name="Picture 3">
            <a:extLst>
              <a:ext uri="{FF2B5EF4-FFF2-40B4-BE49-F238E27FC236}">
                <a16:creationId xmlns:a16="http://schemas.microsoft.com/office/drawing/2014/main" id="{4106BDAE-B17C-4760-8476-0724AE45B94D}"/>
              </a:ext>
            </a:extLst>
          </p:cNvPr>
          <p:cNvPicPr>
            <a:picLocks noChangeAspect="1"/>
          </p:cNvPicPr>
          <p:nvPr/>
        </p:nvPicPr>
        <p:blipFill>
          <a:blip r:embed="rId4"/>
          <a:stretch>
            <a:fillRect/>
          </a:stretch>
        </p:blipFill>
        <p:spPr>
          <a:xfrm>
            <a:off x="146621" y="1293091"/>
            <a:ext cx="7609409" cy="4147127"/>
          </a:xfrm>
          <a:prstGeom prst="rect">
            <a:avLst/>
          </a:prstGeom>
        </p:spPr>
      </p:pic>
      <p:sp>
        <p:nvSpPr>
          <p:cNvPr id="3" name="Content Placeholder 2">
            <a:extLst>
              <a:ext uri="{FF2B5EF4-FFF2-40B4-BE49-F238E27FC236}">
                <a16:creationId xmlns:a16="http://schemas.microsoft.com/office/drawing/2014/main" id="{37D025FA-06A0-4CEB-8412-87B743654868}"/>
              </a:ext>
            </a:extLst>
          </p:cNvPr>
          <p:cNvSpPr>
            <a:spLocks noGrp="1"/>
          </p:cNvSpPr>
          <p:nvPr>
            <p:ph idx="1"/>
          </p:nvPr>
        </p:nvSpPr>
        <p:spPr>
          <a:xfrm>
            <a:off x="8156351" y="2121408"/>
            <a:ext cx="3804740" cy="4436410"/>
          </a:xfrm>
        </p:spPr>
        <p:txBody>
          <a:bodyPr>
            <a:normAutofit/>
          </a:bodyPr>
          <a:lstStyle/>
          <a:p>
            <a:r>
              <a:rPr lang="en-US" sz="1600" dirty="0"/>
              <a:t>Suspensions across the district have skyrocketed in the past four years. This can be attributed to many different factors:</a:t>
            </a:r>
          </a:p>
          <a:p>
            <a:pPr lvl="1"/>
            <a:r>
              <a:rPr lang="en-US" sz="1400" dirty="0"/>
              <a:t>Change in top level management</a:t>
            </a:r>
          </a:p>
          <a:p>
            <a:pPr lvl="1"/>
            <a:r>
              <a:rPr lang="en-US" sz="1400" dirty="0"/>
              <a:t>District audit increased fidelity of suspension for offenses that should have resulted in suspension</a:t>
            </a:r>
          </a:p>
          <a:p>
            <a:pPr lvl="1"/>
            <a:r>
              <a:rPr lang="en-US" sz="1400" dirty="0"/>
              <a:t>Shift away from Restorative Practices due to change in management</a:t>
            </a:r>
          </a:p>
          <a:p>
            <a:pPr lvl="1"/>
            <a:endParaRPr lang="en-US" sz="1400" dirty="0"/>
          </a:p>
          <a:p>
            <a:pPr marL="274320" lvl="1" indent="0">
              <a:buNone/>
            </a:pPr>
            <a:r>
              <a:rPr lang="en-US" sz="1600" dirty="0"/>
              <a:t>During this shift, the suspension rate at The Phoenix School has continued to drop.  	</a:t>
            </a:r>
          </a:p>
          <a:p>
            <a:pPr marL="274320" lvl="1" indent="0">
              <a:buNone/>
            </a:pPr>
            <a:r>
              <a:rPr lang="en-US" sz="1600" dirty="0"/>
              <a:t>	15-16 School Year = 135</a:t>
            </a:r>
          </a:p>
          <a:p>
            <a:pPr marL="274320" lvl="1" indent="0">
              <a:buNone/>
            </a:pPr>
            <a:r>
              <a:rPr lang="en-US" sz="1600" dirty="0"/>
              <a:t>	16-17 School Year = 111</a:t>
            </a:r>
          </a:p>
          <a:p>
            <a:pPr marL="274320" lvl="1" indent="0">
              <a:buNone/>
            </a:pPr>
            <a:r>
              <a:rPr lang="en-US" sz="1600" dirty="0"/>
              <a:t>	17-18 School Year = 79</a:t>
            </a:r>
          </a:p>
          <a:p>
            <a:pPr marL="274320" lvl="1" indent="0" algn="ctr">
              <a:buNone/>
            </a:pPr>
            <a:r>
              <a:rPr lang="en-US" sz="1050" dirty="0"/>
              <a:t>*DMC Data Table Used</a:t>
            </a:r>
          </a:p>
        </p:txBody>
      </p:sp>
      <p:grpSp>
        <p:nvGrpSpPr>
          <p:cNvPr id="11" name="Group 10">
            <a:extLst>
              <a:ext uri="{FF2B5EF4-FFF2-40B4-BE49-F238E27FC236}">
                <a16:creationId xmlns:a16="http://schemas.microsoft.com/office/drawing/2014/main" id="{79456847-F660-4ED4-9541-E8AB51FCAF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A548B4-3D52-4409-99DD-B2A24D2015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AE84337-22C7-4E22-AAE5-97E3848BCE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8D1BC2C7-D04F-4E12-A513-0A56D99660DC}"/>
              </a:ext>
            </a:extLst>
          </p:cNvPr>
          <p:cNvSpPr txBox="1"/>
          <p:nvPr/>
        </p:nvSpPr>
        <p:spPr>
          <a:xfrm>
            <a:off x="267461" y="1417782"/>
            <a:ext cx="694421" cy="369332"/>
          </a:xfrm>
          <a:prstGeom prst="rect">
            <a:avLst/>
          </a:prstGeom>
          <a:noFill/>
        </p:spPr>
        <p:txBody>
          <a:bodyPr wrap="none" rtlCol="0">
            <a:spAutoFit/>
          </a:bodyPr>
          <a:lstStyle/>
          <a:p>
            <a:r>
              <a:rPr lang="en-US" dirty="0" err="1"/>
              <a:t>Fig.3</a:t>
            </a:r>
            <a:endParaRPr lang="en-US" dirty="0"/>
          </a:p>
        </p:txBody>
      </p:sp>
    </p:spTree>
    <p:extLst>
      <p:ext uri="{BB962C8B-B14F-4D97-AF65-F5344CB8AC3E}">
        <p14:creationId xmlns:p14="http://schemas.microsoft.com/office/powerpoint/2010/main" val="143755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Data Summary – </a:t>
            </a:r>
            <a:br>
              <a:rPr lang="en-US" sz="4400" dirty="0"/>
            </a:br>
            <a:r>
              <a:rPr lang="en-US" sz="4400" u="sng" dirty="0"/>
              <a:t>Climate</a:t>
            </a:r>
            <a:r>
              <a:rPr lang="en-US" sz="4400" dirty="0"/>
              <a:t> </a:t>
            </a:r>
            <a:r>
              <a:rPr lang="en-US" sz="4400" u="sng" dirty="0"/>
              <a:t>Profile</a:t>
            </a:r>
          </a:p>
        </p:txBody>
      </p:sp>
      <p:sp>
        <p:nvSpPr>
          <p:cNvPr id="3" name="Content Placeholder 2"/>
          <p:cNvSpPr>
            <a:spLocks noGrp="1"/>
          </p:cNvSpPr>
          <p:nvPr>
            <p:ph idx="1"/>
          </p:nvPr>
        </p:nvSpPr>
        <p:spPr>
          <a:xfrm>
            <a:off x="554182" y="2121408"/>
            <a:ext cx="5541818" cy="4574956"/>
          </a:xfrm>
        </p:spPr>
        <p:txBody>
          <a:bodyPr>
            <a:normAutofit/>
          </a:bodyPr>
          <a:lstStyle/>
          <a:p>
            <a:r>
              <a:rPr lang="en-US" dirty="0"/>
              <a:t>According to JCPS internal data books for Equity Phoenix:</a:t>
            </a:r>
          </a:p>
          <a:p>
            <a:pPr lvl="1"/>
            <a:r>
              <a:rPr lang="en-US" dirty="0"/>
              <a:t>Has 31% turnover while the district has 18%</a:t>
            </a:r>
          </a:p>
          <a:p>
            <a:pPr lvl="1"/>
            <a:r>
              <a:rPr lang="en-US" dirty="0"/>
              <a:t>Has 26% new teacher training per year, while the district has 14%</a:t>
            </a:r>
          </a:p>
          <a:p>
            <a:r>
              <a:rPr lang="en-US" dirty="0" smtClean="0"/>
              <a:t>The </a:t>
            </a:r>
            <a:r>
              <a:rPr lang="en-US" dirty="0"/>
              <a:t>next page continues a look at the JCPS data book for Phoenix’s 2018 end of year data, and considers post-secondary outcomes as an extension of school climate, under the belief that school climate in an alternative school directly influences student outcomes after graduation. </a:t>
            </a:r>
          </a:p>
        </p:txBody>
      </p:sp>
      <p:graphicFrame>
        <p:nvGraphicFramePr>
          <p:cNvPr id="6" name="Table 5">
            <a:extLst>
              <a:ext uri="{FF2B5EF4-FFF2-40B4-BE49-F238E27FC236}">
                <a16:creationId xmlns:a16="http://schemas.microsoft.com/office/drawing/2014/main" id="{E7131D96-A83A-4D7F-9F6E-638DEC20F49F}"/>
              </a:ext>
            </a:extLst>
          </p:cNvPr>
          <p:cNvGraphicFramePr>
            <a:graphicFrameLocks noGrp="1"/>
          </p:cNvGraphicFramePr>
          <p:nvPr>
            <p:extLst>
              <p:ext uri="{D42A27DB-BD31-4B8C-83A1-F6EECF244321}">
                <p14:modId xmlns:p14="http://schemas.microsoft.com/office/powerpoint/2010/main" val="3679078174"/>
              </p:ext>
            </p:extLst>
          </p:nvPr>
        </p:nvGraphicFramePr>
        <p:xfrm>
          <a:off x="6182301" y="1561338"/>
          <a:ext cx="5689601" cy="1120140"/>
        </p:xfrm>
        <a:graphic>
          <a:graphicData uri="http://schemas.openxmlformats.org/drawingml/2006/table">
            <a:tbl>
              <a:tblPr/>
              <a:tblGrid>
                <a:gridCol w="1645337">
                  <a:extLst>
                    <a:ext uri="{9D8B030D-6E8A-4147-A177-3AD203B41FA5}">
                      <a16:colId xmlns:a16="http://schemas.microsoft.com/office/drawing/2014/main" val="833769342"/>
                    </a:ext>
                  </a:extLst>
                </a:gridCol>
                <a:gridCol w="1117824">
                  <a:extLst>
                    <a:ext uri="{9D8B030D-6E8A-4147-A177-3AD203B41FA5}">
                      <a16:colId xmlns:a16="http://schemas.microsoft.com/office/drawing/2014/main" val="4037511622"/>
                    </a:ext>
                  </a:extLst>
                </a:gridCol>
                <a:gridCol w="1117824">
                  <a:extLst>
                    <a:ext uri="{9D8B030D-6E8A-4147-A177-3AD203B41FA5}">
                      <a16:colId xmlns:a16="http://schemas.microsoft.com/office/drawing/2014/main" val="1300823155"/>
                    </a:ext>
                  </a:extLst>
                </a:gridCol>
                <a:gridCol w="602872">
                  <a:extLst>
                    <a:ext uri="{9D8B030D-6E8A-4147-A177-3AD203B41FA5}">
                      <a16:colId xmlns:a16="http://schemas.microsoft.com/office/drawing/2014/main" val="2665755802"/>
                    </a:ext>
                  </a:extLst>
                </a:gridCol>
                <a:gridCol w="602872">
                  <a:extLst>
                    <a:ext uri="{9D8B030D-6E8A-4147-A177-3AD203B41FA5}">
                      <a16:colId xmlns:a16="http://schemas.microsoft.com/office/drawing/2014/main" val="980510727"/>
                    </a:ext>
                  </a:extLst>
                </a:gridCol>
                <a:gridCol w="602872">
                  <a:extLst>
                    <a:ext uri="{9D8B030D-6E8A-4147-A177-3AD203B41FA5}">
                      <a16:colId xmlns:a16="http://schemas.microsoft.com/office/drawing/2014/main" val="1650506060"/>
                    </a:ext>
                  </a:extLst>
                </a:gridCol>
              </a:tblGrid>
              <a:tr h="190500">
                <a:tc gridSpan="3">
                  <a:txBody>
                    <a:bodyPr/>
                    <a:lstStyle/>
                    <a:p>
                      <a:pPr algn="ctr" fontAlgn="ctr"/>
                      <a:r>
                        <a:rPr lang="en-US" sz="1000" b="1" i="0" u="none" strike="noStrike">
                          <a:solidFill>
                            <a:srgbClr val="FFFFFF"/>
                          </a:solidFill>
                          <a:effectLst/>
                          <a:latin typeface="Verdana" panose="020B0604030504040204" pitchFamily="34" charset="0"/>
                        </a:rPr>
                        <a:t>Equity Measure</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FFFFFF"/>
                          </a:solidFill>
                          <a:effectLst/>
                          <a:latin typeface="Verdana" panose="020B0604030504040204" pitchFamily="34" charset="0"/>
                        </a:rPr>
                        <a:t>School</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a:txBody>
                    <a:bodyPr/>
                    <a:lstStyle/>
                    <a:p>
                      <a:pPr algn="ctr" fontAlgn="ctr"/>
                      <a:r>
                        <a:rPr lang="en-US" sz="1000" b="1" i="0" u="none" strike="noStrike">
                          <a:solidFill>
                            <a:srgbClr val="FFFFFF"/>
                          </a:solidFill>
                          <a:effectLst/>
                          <a:latin typeface="Verdana" panose="020B0604030504040204" pitchFamily="34" charset="0"/>
                        </a:rPr>
                        <a:t>District</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a:txBody>
                    <a:bodyPr/>
                    <a:lstStyle/>
                    <a:p>
                      <a:pPr algn="ctr" fontAlgn="ctr"/>
                      <a:r>
                        <a:rPr lang="en-US" sz="1000" b="1" i="0" u="none" strike="noStrike">
                          <a:solidFill>
                            <a:srgbClr val="FFFFFF"/>
                          </a:solidFill>
                          <a:effectLst/>
                          <a:latin typeface="Verdana" panose="020B0604030504040204" pitchFamily="34" charset="0"/>
                        </a:rPr>
                        <a:t>State</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extLst>
                  <a:ext uri="{0D108BD9-81ED-4DB2-BD59-A6C34878D82A}">
                    <a16:rowId xmlns:a16="http://schemas.microsoft.com/office/drawing/2014/main" val="1477870933"/>
                  </a:ext>
                </a:extLst>
              </a:tr>
              <a:tr h="266700">
                <a:tc rowSpan="3">
                  <a:txBody>
                    <a:bodyPr/>
                    <a:lstStyle/>
                    <a:p>
                      <a:pPr algn="l" fontAlgn="ctr"/>
                      <a:r>
                        <a:rPr lang="en-US" sz="800" b="0" i="0" u="none" strike="noStrike">
                          <a:solidFill>
                            <a:srgbClr val="000000"/>
                          </a:solidFill>
                          <a:effectLst/>
                          <a:latin typeface="Verdana" panose="020B0604030504040204" pitchFamily="34" charset="0"/>
                        </a:rPr>
                        <a:t>Working Conditions*</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Verdana" panose="020B0604030504040204" pitchFamily="34" charset="0"/>
                        </a:rPr>
                        <a:t>Managing Student Conduct</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Verdana" panose="020B0604030504040204" pitchFamily="34" charset="0"/>
                        </a:rPr>
                        <a:t>Strongly Agree/Agree</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Verdana" panose="020B0604030504040204" pitchFamily="34" charset="0"/>
                        </a:rPr>
                        <a:t>55.90%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Verdana" panose="020B0604030504040204" pitchFamily="34" charset="0"/>
                        </a:rPr>
                        <a:t>76.00%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Verdana" panose="020B0604030504040204" pitchFamily="34" charset="0"/>
                        </a:rPr>
                        <a:t>82.50%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856374459"/>
                  </a:ext>
                </a:extLst>
              </a:tr>
              <a:tr h="396240">
                <a:tc vMerge="1">
                  <a:txBody>
                    <a:bodyPr/>
                    <a:lstStyle/>
                    <a:p>
                      <a:endParaRPr lang="en-US"/>
                    </a:p>
                  </a:txBody>
                  <a:tcPr/>
                </a:tc>
                <a:tc>
                  <a:txBody>
                    <a:bodyPr/>
                    <a:lstStyle/>
                    <a:p>
                      <a:pPr algn="l" fontAlgn="ctr"/>
                      <a:r>
                        <a:rPr lang="en-US" sz="800" b="0" i="0" u="none" strike="noStrike">
                          <a:solidFill>
                            <a:srgbClr val="000000"/>
                          </a:solidFill>
                          <a:effectLst/>
                          <a:latin typeface="Verdana" panose="020B0604030504040204" pitchFamily="34" charset="0"/>
                        </a:rPr>
                        <a:t>Community Engagement and Support</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a:txBody>
                    <a:bodyPr/>
                    <a:lstStyle/>
                    <a:p>
                      <a:pPr algn="l" fontAlgn="ctr"/>
                      <a:r>
                        <a:rPr lang="en-US" sz="800" b="0" i="0" u="none" strike="noStrike">
                          <a:solidFill>
                            <a:srgbClr val="000000"/>
                          </a:solidFill>
                          <a:effectLst/>
                          <a:latin typeface="Verdana" panose="020B0604030504040204" pitchFamily="34" charset="0"/>
                        </a:rPr>
                        <a:t>Strongly Agree/Agree</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a:txBody>
                    <a:bodyPr/>
                    <a:lstStyle/>
                    <a:p>
                      <a:pPr algn="r" fontAlgn="ctr"/>
                      <a:r>
                        <a:rPr lang="en-US" sz="800" b="0" i="0" u="none" strike="noStrike">
                          <a:solidFill>
                            <a:srgbClr val="000000"/>
                          </a:solidFill>
                          <a:effectLst/>
                          <a:latin typeface="Verdana" panose="020B0604030504040204" pitchFamily="34" charset="0"/>
                        </a:rPr>
                        <a:t>63.50%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a:txBody>
                    <a:bodyPr/>
                    <a:lstStyle/>
                    <a:p>
                      <a:pPr algn="r" fontAlgn="ctr"/>
                      <a:r>
                        <a:rPr lang="en-US" sz="800" b="0" i="0" u="none" strike="noStrike">
                          <a:solidFill>
                            <a:srgbClr val="000000"/>
                          </a:solidFill>
                          <a:effectLst/>
                          <a:latin typeface="Verdana" panose="020B0604030504040204" pitchFamily="34" charset="0"/>
                        </a:rPr>
                        <a:t>79.30%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a:txBody>
                    <a:bodyPr/>
                    <a:lstStyle/>
                    <a:p>
                      <a:pPr algn="r" fontAlgn="ctr"/>
                      <a:r>
                        <a:rPr lang="en-US" sz="800" b="0" i="0" u="none" strike="noStrike">
                          <a:solidFill>
                            <a:srgbClr val="000000"/>
                          </a:solidFill>
                          <a:effectLst/>
                          <a:latin typeface="Verdana" panose="020B0604030504040204" pitchFamily="34" charset="0"/>
                        </a:rPr>
                        <a:t>85.80%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extLst>
                  <a:ext uri="{0D108BD9-81ED-4DB2-BD59-A6C34878D82A}">
                    <a16:rowId xmlns:a16="http://schemas.microsoft.com/office/drawing/2014/main" val="252081504"/>
                  </a:ext>
                </a:extLst>
              </a:tr>
              <a:tr h="266700">
                <a:tc vMerge="1">
                  <a:txBody>
                    <a:bodyPr/>
                    <a:lstStyle/>
                    <a:p>
                      <a:endParaRPr lang="en-US"/>
                    </a:p>
                  </a:txBody>
                  <a:tcPr/>
                </a:tc>
                <a:tc>
                  <a:txBody>
                    <a:bodyPr/>
                    <a:lstStyle/>
                    <a:p>
                      <a:pPr algn="l" fontAlgn="ctr"/>
                      <a:r>
                        <a:rPr lang="en-US" sz="800" b="0" i="0" u="none" strike="noStrike">
                          <a:solidFill>
                            <a:srgbClr val="000000"/>
                          </a:solidFill>
                          <a:effectLst/>
                          <a:latin typeface="Verdana" panose="020B0604030504040204" pitchFamily="34" charset="0"/>
                        </a:rPr>
                        <a:t>School Leadership</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Verdana" panose="020B0604030504040204" pitchFamily="34" charset="0"/>
                        </a:rPr>
                        <a:t>Strongly Agree/Agree</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Verdana" panose="020B0604030504040204" pitchFamily="34" charset="0"/>
                        </a:rPr>
                        <a:t>74.90%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Verdana" panose="020B0604030504040204" pitchFamily="34" charset="0"/>
                        </a:rPr>
                        <a:t>84.50%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000000"/>
                          </a:solidFill>
                          <a:effectLst/>
                          <a:latin typeface="Verdana" panose="020B0604030504040204" pitchFamily="34" charset="0"/>
                        </a:rPr>
                        <a:t>87.50%</a:t>
                      </a:r>
                    </a:p>
                  </a:txBody>
                  <a:tcPr marL="7620" marR="7620" marT="762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703124243"/>
                  </a:ext>
                </a:extLst>
              </a:tr>
            </a:tbl>
          </a:graphicData>
        </a:graphic>
      </p:graphicFrame>
      <p:sp>
        <p:nvSpPr>
          <p:cNvPr id="7" name="TextBox 6">
            <a:extLst>
              <a:ext uri="{FF2B5EF4-FFF2-40B4-BE49-F238E27FC236}">
                <a16:creationId xmlns:a16="http://schemas.microsoft.com/office/drawing/2014/main" id="{029BC503-95E3-43AE-BBCE-391CC603786B}"/>
              </a:ext>
            </a:extLst>
          </p:cNvPr>
          <p:cNvSpPr txBox="1"/>
          <p:nvPr/>
        </p:nvSpPr>
        <p:spPr>
          <a:xfrm>
            <a:off x="11208453" y="1219438"/>
            <a:ext cx="694421" cy="369332"/>
          </a:xfrm>
          <a:prstGeom prst="rect">
            <a:avLst/>
          </a:prstGeom>
          <a:noFill/>
        </p:spPr>
        <p:txBody>
          <a:bodyPr wrap="none" rtlCol="0">
            <a:spAutoFit/>
          </a:bodyPr>
          <a:lstStyle/>
          <a:p>
            <a:r>
              <a:rPr lang="en-US" dirty="0" err="1"/>
              <a:t>Fig.4</a:t>
            </a:r>
            <a:endParaRPr lang="en-US" dirty="0"/>
          </a:p>
        </p:txBody>
      </p:sp>
      <p:sp>
        <p:nvSpPr>
          <p:cNvPr id="4" name="TextBox 3"/>
          <p:cNvSpPr txBox="1"/>
          <p:nvPr/>
        </p:nvSpPr>
        <p:spPr>
          <a:xfrm>
            <a:off x="6342349" y="2834854"/>
            <a:ext cx="5369503" cy="3416320"/>
          </a:xfrm>
          <a:prstGeom prst="rect">
            <a:avLst/>
          </a:prstGeom>
          <a:noFill/>
        </p:spPr>
        <p:txBody>
          <a:bodyPr wrap="square" rtlCol="0">
            <a:spAutoFit/>
          </a:bodyPr>
          <a:lstStyle/>
          <a:p>
            <a:r>
              <a:rPr lang="en-US" u="sng" dirty="0" smtClean="0"/>
              <a:t>This is a clear opportunity for program definition and clarification among the staff at Phoenix that responds to our mandate as an A-5 Alternative School within JCPS</a:t>
            </a:r>
            <a:r>
              <a:rPr lang="en-US" u="sng" dirty="0" smtClean="0"/>
              <a:t>. </a:t>
            </a:r>
          </a:p>
          <a:p>
            <a:endParaRPr lang="en-US" u="sng" dirty="0"/>
          </a:p>
          <a:p>
            <a:r>
              <a:rPr lang="en-US" u="sng" dirty="0" smtClean="0"/>
              <a:t>This clarity can help align teachers’ internalized sense of what makes a “good day” at Phoenix. </a:t>
            </a:r>
          </a:p>
          <a:p>
            <a:endParaRPr lang="en-US" u="sng" dirty="0"/>
          </a:p>
          <a:p>
            <a:r>
              <a:rPr lang="en-US" u="sng" dirty="0" smtClean="0"/>
              <a:t>Recognizing and formalizing academic and behavioral win-states may help alleviate the turnover rate. </a:t>
            </a:r>
            <a:endParaRPr lang="en-US" u="sng" dirty="0" smtClean="0"/>
          </a:p>
          <a:p>
            <a:endParaRPr lang="en-US" u="sng" dirty="0"/>
          </a:p>
        </p:txBody>
      </p:sp>
    </p:spTree>
    <p:extLst>
      <p:ext uri="{BB962C8B-B14F-4D97-AF65-F5344CB8AC3E}">
        <p14:creationId xmlns:p14="http://schemas.microsoft.com/office/powerpoint/2010/main" val="98476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5F75E6-0C10-4ACB-953F-B6694BC235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1E1A6-57E7-4962-B96B-2FED5480CB14}"/>
              </a:ext>
            </a:extLst>
          </p:cNvPr>
          <p:cNvSpPr>
            <a:spLocks noGrp="1"/>
          </p:cNvSpPr>
          <p:nvPr>
            <p:ph type="title"/>
          </p:nvPr>
        </p:nvSpPr>
        <p:spPr>
          <a:xfrm>
            <a:off x="1066800" y="4786009"/>
            <a:ext cx="10058400" cy="1486776"/>
          </a:xfrm>
        </p:spPr>
        <p:txBody>
          <a:bodyPr>
            <a:normAutofit/>
          </a:bodyPr>
          <a:lstStyle/>
          <a:p>
            <a:pPr algn="ctr"/>
            <a:r>
              <a:rPr lang="en-US" sz="4200"/>
              <a:t>Data Summary – Climate Profile – Outcomes for Student Graduates</a:t>
            </a:r>
            <a:endParaRPr lang="en-US" sz="4200" dirty="0"/>
          </a:p>
        </p:txBody>
      </p:sp>
      <p:grpSp>
        <p:nvGrpSpPr>
          <p:cNvPr id="14" name="Group 13">
            <a:extLst>
              <a:ext uri="{FF2B5EF4-FFF2-40B4-BE49-F238E27FC236}">
                <a16:creationId xmlns:a16="http://schemas.microsoft.com/office/drawing/2014/main" id="{CA43EB80-BC84-4C81-A490-22231C9F21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A68B95D5-43FB-4809-81BC-49A0EF7C0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698D5E23-7B73-409A-9942-8DFC9C5AD3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6" name="Content Placeholder 5">
            <a:extLst>
              <a:ext uri="{FF2B5EF4-FFF2-40B4-BE49-F238E27FC236}">
                <a16:creationId xmlns:a16="http://schemas.microsoft.com/office/drawing/2014/main" id="{3C8C0D04-3742-4373-9B18-948DEA524249}"/>
              </a:ext>
            </a:extLst>
          </p:cNvPr>
          <p:cNvGraphicFramePr>
            <a:graphicFrameLocks noGrp="1"/>
          </p:cNvGraphicFramePr>
          <p:nvPr>
            <p:ph idx="1"/>
            <p:extLst>
              <p:ext uri="{D42A27DB-BD31-4B8C-83A1-F6EECF244321}">
                <p14:modId xmlns:p14="http://schemas.microsoft.com/office/powerpoint/2010/main" val="3966757568"/>
              </p:ext>
            </p:extLst>
          </p:nvPr>
        </p:nvGraphicFramePr>
        <p:xfrm>
          <a:off x="1098331" y="643467"/>
          <a:ext cx="9995342" cy="3799888"/>
        </p:xfrm>
        <a:graphic>
          <a:graphicData uri="http://schemas.openxmlformats.org/drawingml/2006/table">
            <a:tbl>
              <a:tblPr firstRow="1" bandRow="1"/>
              <a:tblGrid>
                <a:gridCol w="4796654">
                  <a:extLst>
                    <a:ext uri="{9D8B030D-6E8A-4147-A177-3AD203B41FA5}">
                      <a16:colId xmlns:a16="http://schemas.microsoft.com/office/drawing/2014/main" val="3881871770"/>
                    </a:ext>
                  </a:extLst>
                </a:gridCol>
                <a:gridCol w="685838">
                  <a:extLst>
                    <a:ext uri="{9D8B030D-6E8A-4147-A177-3AD203B41FA5}">
                      <a16:colId xmlns:a16="http://schemas.microsoft.com/office/drawing/2014/main" val="841847252"/>
                    </a:ext>
                  </a:extLst>
                </a:gridCol>
                <a:gridCol w="1047058">
                  <a:extLst>
                    <a:ext uri="{9D8B030D-6E8A-4147-A177-3AD203B41FA5}">
                      <a16:colId xmlns:a16="http://schemas.microsoft.com/office/drawing/2014/main" val="1027832738"/>
                    </a:ext>
                  </a:extLst>
                </a:gridCol>
                <a:gridCol w="685838">
                  <a:extLst>
                    <a:ext uri="{9D8B030D-6E8A-4147-A177-3AD203B41FA5}">
                      <a16:colId xmlns:a16="http://schemas.microsoft.com/office/drawing/2014/main" val="903118282"/>
                    </a:ext>
                  </a:extLst>
                </a:gridCol>
                <a:gridCol w="1047058">
                  <a:extLst>
                    <a:ext uri="{9D8B030D-6E8A-4147-A177-3AD203B41FA5}">
                      <a16:colId xmlns:a16="http://schemas.microsoft.com/office/drawing/2014/main" val="25326750"/>
                    </a:ext>
                  </a:extLst>
                </a:gridCol>
                <a:gridCol w="685838">
                  <a:extLst>
                    <a:ext uri="{9D8B030D-6E8A-4147-A177-3AD203B41FA5}">
                      <a16:colId xmlns:a16="http://schemas.microsoft.com/office/drawing/2014/main" val="3901232978"/>
                    </a:ext>
                  </a:extLst>
                </a:gridCol>
                <a:gridCol w="1047058">
                  <a:extLst>
                    <a:ext uri="{9D8B030D-6E8A-4147-A177-3AD203B41FA5}">
                      <a16:colId xmlns:a16="http://schemas.microsoft.com/office/drawing/2014/main" val="3910917072"/>
                    </a:ext>
                  </a:extLst>
                </a:gridCol>
              </a:tblGrid>
              <a:tr h="268186">
                <a:tc rowSpan="2">
                  <a:txBody>
                    <a:bodyPr/>
                    <a:lstStyle/>
                    <a:p>
                      <a:pPr algn="l" fontAlgn="b"/>
                      <a:r>
                        <a:rPr lang="en-US" sz="1500" b="1" i="0" u="none" strike="noStrike">
                          <a:solidFill>
                            <a:srgbClr val="FFFFFF"/>
                          </a:solidFill>
                          <a:effectLst/>
                          <a:latin typeface="Verdana" panose="020B0604030504040204" pitchFamily="34" charset="0"/>
                        </a:rPr>
                        <a:t>By Transition to Adult Life After Graduation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gridSpan="2">
                  <a:txBody>
                    <a:bodyPr/>
                    <a:lstStyle/>
                    <a:p>
                      <a:pPr algn="ctr" fontAlgn="ctr"/>
                      <a:r>
                        <a:rPr lang="en-US" sz="1500" b="1" i="0" u="none" strike="noStrike">
                          <a:solidFill>
                            <a:srgbClr val="FFFFFF"/>
                          </a:solidFill>
                          <a:effectLst/>
                          <a:latin typeface="Verdana" panose="020B0604030504040204" pitchFamily="34" charset="0"/>
                        </a:rPr>
                        <a:t>School</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hMerge="1">
                  <a:txBody>
                    <a:bodyPr/>
                    <a:lstStyle/>
                    <a:p>
                      <a:endParaRPr lang="en-US"/>
                    </a:p>
                  </a:txBody>
                  <a:tcPr/>
                </a:tc>
                <a:tc gridSpan="2">
                  <a:txBody>
                    <a:bodyPr/>
                    <a:lstStyle/>
                    <a:p>
                      <a:pPr algn="ctr" fontAlgn="ctr"/>
                      <a:r>
                        <a:rPr lang="en-US" sz="1500" b="1" i="0" u="none" strike="noStrike">
                          <a:solidFill>
                            <a:srgbClr val="FFFFFF"/>
                          </a:solidFill>
                          <a:effectLst/>
                          <a:latin typeface="Verdana" panose="020B0604030504040204" pitchFamily="34" charset="0"/>
                        </a:rPr>
                        <a:t>District</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hMerge="1">
                  <a:txBody>
                    <a:bodyPr/>
                    <a:lstStyle/>
                    <a:p>
                      <a:endParaRPr lang="en-US"/>
                    </a:p>
                  </a:txBody>
                  <a:tcPr/>
                </a:tc>
                <a:tc gridSpan="2">
                  <a:txBody>
                    <a:bodyPr/>
                    <a:lstStyle/>
                    <a:p>
                      <a:pPr algn="ctr" fontAlgn="ctr"/>
                      <a:r>
                        <a:rPr lang="en-US" sz="1500" b="1" i="0" u="none" strike="noStrike">
                          <a:solidFill>
                            <a:srgbClr val="FFFFFF"/>
                          </a:solidFill>
                          <a:effectLst/>
                          <a:latin typeface="Verdana" panose="020B0604030504040204" pitchFamily="34" charset="0"/>
                        </a:rPr>
                        <a:t>State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70A774"/>
                    </a:solidFill>
                  </a:tcPr>
                </a:tc>
                <a:tc hMerge="1">
                  <a:txBody>
                    <a:bodyPr/>
                    <a:lstStyle/>
                    <a:p>
                      <a:endParaRPr lang="en-US"/>
                    </a:p>
                  </a:txBody>
                  <a:tcPr/>
                </a:tc>
                <a:extLst>
                  <a:ext uri="{0D108BD9-81ED-4DB2-BD59-A6C34878D82A}">
                    <a16:rowId xmlns:a16="http://schemas.microsoft.com/office/drawing/2014/main" val="1751972674"/>
                  </a:ext>
                </a:extLst>
              </a:tr>
              <a:tr h="215942">
                <a:tc vMerge="1">
                  <a:txBody>
                    <a:bodyPr/>
                    <a:lstStyle/>
                    <a:p>
                      <a:endParaRPr lang="en-US"/>
                    </a:p>
                  </a:txBody>
                  <a:tcPr/>
                </a:tc>
                <a:tc>
                  <a:txBody>
                    <a:bodyPr/>
                    <a:lstStyle/>
                    <a:p>
                      <a:pPr algn="ctr" fontAlgn="ctr"/>
                      <a:r>
                        <a:rPr lang="en-US" sz="1100" b="1" i="0" u="none" strike="noStrike">
                          <a:solidFill>
                            <a:srgbClr val="000000"/>
                          </a:solidFill>
                          <a:effectLst/>
                          <a:latin typeface="Verdana" panose="020B0604030504040204" pitchFamily="34" charset="0"/>
                        </a:rPr>
                        <a:t>Total</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tc>
                  <a:txBody>
                    <a:bodyPr/>
                    <a:lstStyle/>
                    <a:p>
                      <a:pPr algn="ctr" fontAlgn="ctr"/>
                      <a:r>
                        <a:rPr lang="en-US" sz="1100" b="1" i="0" u="none" strike="noStrike">
                          <a:solidFill>
                            <a:srgbClr val="000000"/>
                          </a:solidFill>
                          <a:effectLst/>
                          <a:latin typeface="Verdana" panose="020B0604030504040204" pitchFamily="34" charset="0"/>
                        </a:rPr>
                        <a:t>Percentage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tc>
                  <a:txBody>
                    <a:bodyPr/>
                    <a:lstStyle/>
                    <a:p>
                      <a:pPr algn="ctr" fontAlgn="ctr"/>
                      <a:r>
                        <a:rPr lang="en-US" sz="1100" b="1" i="0" u="none" strike="noStrike">
                          <a:solidFill>
                            <a:srgbClr val="000000"/>
                          </a:solidFill>
                          <a:effectLst/>
                          <a:latin typeface="Verdana" panose="020B0604030504040204" pitchFamily="34" charset="0"/>
                        </a:rPr>
                        <a:t>Total</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tc>
                  <a:txBody>
                    <a:bodyPr/>
                    <a:lstStyle/>
                    <a:p>
                      <a:pPr algn="ctr" fontAlgn="ctr"/>
                      <a:r>
                        <a:rPr lang="en-US" sz="1100" b="1" i="0" u="none" strike="noStrike">
                          <a:solidFill>
                            <a:srgbClr val="000000"/>
                          </a:solidFill>
                          <a:effectLst/>
                          <a:latin typeface="Verdana" panose="020B0604030504040204" pitchFamily="34" charset="0"/>
                        </a:rPr>
                        <a:t>Percentage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tc>
                  <a:txBody>
                    <a:bodyPr/>
                    <a:lstStyle/>
                    <a:p>
                      <a:pPr algn="ctr" fontAlgn="ctr"/>
                      <a:r>
                        <a:rPr lang="en-US" sz="1100" b="1" i="0" u="none" strike="noStrike">
                          <a:solidFill>
                            <a:srgbClr val="000000"/>
                          </a:solidFill>
                          <a:effectLst/>
                          <a:latin typeface="Verdana" panose="020B0604030504040204" pitchFamily="34" charset="0"/>
                        </a:rPr>
                        <a:t>Total</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tc>
                  <a:txBody>
                    <a:bodyPr/>
                    <a:lstStyle/>
                    <a:p>
                      <a:pPr algn="ctr" fontAlgn="ctr"/>
                      <a:r>
                        <a:rPr lang="en-US" sz="1100" b="1" i="0" u="none" strike="noStrike">
                          <a:solidFill>
                            <a:srgbClr val="000000"/>
                          </a:solidFill>
                          <a:effectLst/>
                          <a:latin typeface="Verdana" panose="020B0604030504040204" pitchFamily="34" charset="0"/>
                        </a:rPr>
                        <a:t>Percentage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90BA92"/>
                    </a:solidFill>
                  </a:tcPr>
                </a:tc>
                <a:extLst>
                  <a:ext uri="{0D108BD9-81ED-4DB2-BD59-A6C34878D82A}">
                    <a16:rowId xmlns:a16="http://schemas.microsoft.com/office/drawing/2014/main" val="339957945"/>
                  </a:ext>
                </a:extLst>
              </a:tr>
              <a:tr h="215942">
                <a:tc>
                  <a:txBody>
                    <a:bodyPr/>
                    <a:lstStyle/>
                    <a:p>
                      <a:pPr algn="l" fontAlgn="ctr"/>
                      <a:r>
                        <a:rPr lang="en-US" sz="1100" b="0" i="0" u="none" strike="noStrike">
                          <a:solidFill>
                            <a:srgbClr val="000000"/>
                          </a:solidFill>
                          <a:effectLst/>
                          <a:latin typeface="Verdana" panose="020B0604030504040204" pitchFamily="34" charset="0"/>
                        </a:rPr>
                        <a:t>College (In State and Out of State)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26</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42.60%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4,166</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66.30%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24,357</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55.20%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61514675"/>
                  </a:ext>
                </a:extLst>
              </a:tr>
              <a:tr h="198528">
                <a:tc>
                  <a:txBody>
                    <a:bodyPr/>
                    <a:lstStyle/>
                    <a:p>
                      <a:pPr algn="l" fontAlgn="ctr"/>
                      <a:r>
                        <a:rPr lang="en-US" sz="1000" b="0" i="1" u="none" strike="noStrike">
                          <a:solidFill>
                            <a:srgbClr val="000000"/>
                          </a:solidFill>
                          <a:effectLst/>
                          <a:latin typeface="Verdana" panose="020B0604030504040204" pitchFamily="34" charset="0"/>
                        </a:rPr>
                        <a:t>- students indicated as attending college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26844036"/>
                  </a:ext>
                </a:extLst>
              </a:tr>
              <a:tr h="215942">
                <a:tc>
                  <a:txBody>
                    <a:bodyPr/>
                    <a:lstStyle/>
                    <a:p>
                      <a:pPr algn="l" fontAlgn="ctr"/>
                      <a:r>
                        <a:rPr lang="en-US" sz="1100" b="0" i="0" u="none" strike="noStrike">
                          <a:solidFill>
                            <a:srgbClr val="000000"/>
                          </a:solidFill>
                          <a:effectLst/>
                          <a:latin typeface="Verdana" panose="020B0604030504040204" pitchFamily="34" charset="0"/>
                        </a:rPr>
                        <a:t>College (In State only)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24</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39.30%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3,543</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56.40%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21,845</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49.50%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extLst>
                  <a:ext uri="{0D108BD9-81ED-4DB2-BD59-A6C34878D82A}">
                    <a16:rowId xmlns:a16="http://schemas.microsoft.com/office/drawing/2014/main" val="756741327"/>
                  </a:ext>
                </a:extLst>
              </a:tr>
              <a:tr h="198528">
                <a:tc>
                  <a:txBody>
                    <a:bodyPr/>
                    <a:lstStyle/>
                    <a:p>
                      <a:pPr algn="l" fontAlgn="ctr"/>
                      <a:r>
                        <a:rPr lang="en-US" sz="1000" b="0" i="1" u="none" strike="noStrike">
                          <a:solidFill>
                            <a:srgbClr val="000000"/>
                          </a:solidFill>
                          <a:effectLst/>
                          <a:latin typeface="Verdana" panose="020B0604030504040204" pitchFamily="34" charset="0"/>
                        </a:rPr>
                        <a:t>- students indicated as attending college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A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9332054"/>
                  </a:ext>
                </a:extLst>
              </a:tr>
              <a:tr h="215942">
                <a:tc>
                  <a:txBody>
                    <a:bodyPr/>
                    <a:lstStyle/>
                    <a:p>
                      <a:pPr algn="l" fontAlgn="ctr"/>
                      <a:r>
                        <a:rPr lang="en-US" sz="1100" b="0" i="0" u="none" strike="noStrike">
                          <a:solidFill>
                            <a:srgbClr val="000000"/>
                          </a:solidFill>
                          <a:effectLst/>
                          <a:latin typeface="Verdana" panose="020B0604030504040204" pitchFamily="34" charset="0"/>
                        </a:rPr>
                        <a:t>College (Out of State only)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3.30%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623</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9.90%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2,512</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5.70%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483274355"/>
                  </a:ext>
                </a:extLst>
              </a:tr>
              <a:tr h="198528">
                <a:tc>
                  <a:txBody>
                    <a:bodyPr/>
                    <a:lstStyle/>
                    <a:p>
                      <a:pPr algn="l" fontAlgn="ctr"/>
                      <a:r>
                        <a:rPr lang="en-US" sz="1000" b="0" i="1" u="none" strike="noStrike">
                          <a:solidFill>
                            <a:srgbClr val="000000"/>
                          </a:solidFill>
                          <a:effectLst/>
                          <a:latin typeface="Verdana" panose="020B0604030504040204" pitchFamily="34" charset="0"/>
                        </a:rPr>
                        <a:t>- students indicated as attending college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71473079"/>
                  </a:ext>
                </a:extLst>
              </a:tr>
              <a:tr h="215942">
                <a:tc>
                  <a:txBody>
                    <a:bodyPr/>
                    <a:lstStyle/>
                    <a:p>
                      <a:pPr algn="l" fontAlgn="ctr"/>
                      <a:r>
                        <a:rPr lang="en-US" sz="1100" b="0" i="0" u="none" strike="noStrike">
                          <a:solidFill>
                            <a:srgbClr val="000000"/>
                          </a:solidFill>
                          <a:effectLst/>
                          <a:latin typeface="Verdana" panose="020B0604030504040204" pitchFamily="34" charset="0"/>
                        </a:rPr>
                        <a:t>Work and Part-Time College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1</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1.60%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62</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1.00%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2,892</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6.60%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extLst>
                  <a:ext uri="{0D108BD9-81ED-4DB2-BD59-A6C34878D82A}">
                    <a16:rowId xmlns:a16="http://schemas.microsoft.com/office/drawing/2014/main" val="3020208395"/>
                  </a:ext>
                </a:extLst>
              </a:tr>
              <a:tr h="198528">
                <a:tc>
                  <a:txBody>
                    <a:bodyPr/>
                    <a:lstStyle/>
                    <a:p>
                      <a:pPr algn="l" fontAlgn="ctr"/>
                      <a:r>
                        <a:rPr lang="en-US" sz="1000" b="0" i="1" u="none" strike="noStrike">
                          <a:solidFill>
                            <a:srgbClr val="000000"/>
                          </a:solidFill>
                          <a:effectLst/>
                          <a:latin typeface="Verdana" panose="020B0604030504040204" pitchFamily="34" charset="0"/>
                        </a:rPr>
                        <a:t>- students working and attending college part-time</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A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2445249"/>
                  </a:ext>
                </a:extLst>
              </a:tr>
              <a:tr h="215942">
                <a:tc>
                  <a:txBody>
                    <a:bodyPr/>
                    <a:lstStyle/>
                    <a:p>
                      <a:pPr algn="l" fontAlgn="ctr"/>
                      <a:r>
                        <a:rPr lang="en-US" sz="1100" b="0" i="0" u="none" strike="noStrike">
                          <a:solidFill>
                            <a:srgbClr val="000000"/>
                          </a:solidFill>
                          <a:effectLst/>
                          <a:latin typeface="Verdana" panose="020B0604030504040204" pitchFamily="34" charset="0"/>
                        </a:rPr>
                        <a:t>Vocational/Technical Training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1</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1.60%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51</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0.80%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2,352</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latin typeface="Verdana" panose="020B0604030504040204" pitchFamily="34" charset="0"/>
                        </a:rPr>
                        <a:t>5.30%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55991645"/>
                  </a:ext>
                </a:extLst>
              </a:tr>
              <a:tr h="198528">
                <a:tc>
                  <a:txBody>
                    <a:bodyPr/>
                    <a:lstStyle/>
                    <a:p>
                      <a:pPr algn="l" fontAlgn="ctr"/>
                      <a:r>
                        <a:rPr lang="en-US" sz="1000" b="0" i="1" u="none" strike="noStrike">
                          <a:solidFill>
                            <a:srgbClr val="000000"/>
                          </a:solidFill>
                          <a:effectLst/>
                          <a:latin typeface="Verdana" panose="020B0604030504040204" pitchFamily="34" charset="0"/>
                        </a:rPr>
                        <a:t>- students receiving vocational/technical training</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25559861"/>
                  </a:ext>
                </a:extLst>
              </a:tr>
              <a:tr h="215942">
                <a:tc>
                  <a:txBody>
                    <a:bodyPr/>
                    <a:lstStyle/>
                    <a:p>
                      <a:pPr algn="l" fontAlgn="ctr"/>
                      <a:r>
                        <a:rPr lang="en-US" sz="1100" b="0" i="0" u="none" strike="noStrike">
                          <a:solidFill>
                            <a:srgbClr val="000000"/>
                          </a:solidFill>
                          <a:effectLst/>
                          <a:latin typeface="Verdana" panose="020B0604030504040204" pitchFamily="34" charset="0"/>
                        </a:rPr>
                        <a:t>Military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7</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11.50%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latin typeface="Verdana" panose="020B0604030504040204" pitchFamily="34" charset="0"/>
                        </a:rPr>
                        <a:t>356</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5.70%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1,404</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3.20%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extLst>
                  <a:ext uri="{0D108BD9-81ED-4DB2-BD59-A6C34878D82A}">
                    <a16:rowId xmlns:a16="http://schemas.microsoft.com/office/drawing/2014/main" val="3000826972"/>
                  </a:ext>
                </a:extLst>
              </a:tr>
              <a:tr h="198528">
                <a:tc>
                  <a:txBody>
                    <a:bodyPr/>
                    <a:lstStyle/>
                    <a:p>
                      <a:pPr algn="l" fontAlgn="ctr"/>
                      <a:r>
                        <a:rPr lang="en-US" sz="1000" b="0" i="1" u="none" strike="noStrike">
                          <a:solidFill>
                            <a:srgbClr val="000000"/>
                          </a:solidFill>
                          <a:effectLst/>
                          <a:latin typeface="Verdana" panose="020B0604030504040204" pitchFamily="34" charset="0"/>
                        </a:rPr>
                        <a:t>- students indicated as in military</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A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17207107"/>
                  </a:ext>
                </a:extLst>
              </a:tr>
              <a:tr h="215942">
                <a:tc>
                  <a:txBody>
                    <a:bodyPr/>
                    <a:lstStyle/>
                    <a:p>
                      <a:pPr algn="l" fontAlgn="ctr"/>
                      <a:r>
                        <a:rPr lang="en-US" sz="1100" b="0" i="0" u="none" strike="noStrike">
                          <a:solidFill>
                            <a:srgbClr val="000000"/>
                          </a:solidFill>
                          <a:effectLst/>
                          <a:latin typeface="Verdana" panose="020B0604030504040204" pitchFamily="34" charset="0"/>
                        </a:rPr>
                        <a:t>Working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20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32.80%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1,045</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latin typeface="Verdana" panose="020B0604030504040204" pitchFamily="34" charset="0"/>
                        </a:rPr>
                        <a:t>16.60%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a:solidFill>
                            <a:srgbClr val="000000"/>
                          </a:solidFill>
                          <a:effectLst/>
                          <a:latin typeface="Verdana" panose="020B0604030504040204" pitchFamily="34" charset="0"/>
                        </a:rPr>
                        <a:t>9,807</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rowSpan="2">
                  <a:txBody>
                    <a:bodyPr/>
                    <a:lstStyle/>
                    <a:p>
                      <a:pPr algn="r" fontAlgn="ctr"/>
                      <a:r>
                        <a:rPr lang="en-US" sz="1100" b="0" i="0" u="none" strike="noStrike" dirty="0">
                          <a:solidFill>
                            <a:srgbClr val="000000"/>
                          </a:solidFill>
                          <a:effectLst/>
                          <a:highlight>
                            <a:srgbClr val="FFFF00"/>
                          </a:highlight>
                          <a:latin typeface="Verdana" panose="020B0604030504040204" pitchFamily="34" charset="0"/>
                        </a:rPr>
                        <a:t>22.20%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460712996"/>
                  </a:ext>
                </a:extLst>
              </a:tr>
              <a:tr h="198528">
                <a:tc>
                  <a:txBody>
                    <a:bodyPr/>
                    <a:lstStyle/>
                    <a:p>
                      <a:pPr algn="l" fontAlgn="ctr"/>
                      <a:r>
                        <a:rPr lang="en-US" sz="1000" b="0" i="1" u="none" strike="noStrike">
                          <a:solidFill>
                            <a:srgbClr val="000000"/>
                          </a:solidFill>
                          <a:effectLst/>
                          <a:latin typeface="Verdana" panose="020B0604030504040204" pitchFamily="34" charset="0"/>
                        </a:rPr>
                        <a:t>- students indicated as in working</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55671005"/>
                  </a:ext>
                </a:extLst>
              </a:tr>
              <a:tr h="215942">
                <a:tc>
                  <a:txBody>
                    <a:bodyPr/>
                    <a:lstStyle/>
                    <a:p>
                      <a:pPr algn="l" fontAlgn="ctr"/>
                      <a:r>
                        <a:rPr lang="en-US" sz="1100" b="0" i="0" u="none" strike="noStrike">
                          <a:solidFill>
                            <a:srgbClr val="000000"/>
                          </a:solidFill>
                          <a:effectLst/>
                          <a:latin typeface="Verdana" panose="020B0604030504040204" pitchFamily="34" charset="0"/>
                        </a:rPr>
                        <a:t>Unknown </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a:noFill/>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6</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9.80%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603</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dirty="0">
                          <a:solidFill>
                            <a:srgbClr val="000000"/>
                          </a:solidFill>
                          <a:effectLst/>
                          <a:latin typeface="Verdana" panose="020B0604030504040204" pitchFamily="34" charset="0"/>
                        </a:rPr>
                        <a:t>9.60%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3,285</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tc rowSpan="2">
                  <a:txBody>
                    <a:bodyPr/>
                    <a:lstStyle/>
                    <a:p>
                      <a:pPr algn="r" fontAlgn="ctr"/>
                      <a:r>
                        <a:rPr lang="en-US" sz="1100" b="0" i="0" u="none" strike="noStrike">
                          <a:solidFill>
                            <a:srgbClr val="000000"/>
                          </a:solidFill>
                          <a:effectLst/>
                          <a:latin typeface="Verdana" panose="020B0604030504040204" pitchFamily="34" charset="0"/>
                        </a:rPr>
                        <a:t>7.50%</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AD"/>
                    </a:solidFill>
                  </a:tcPr>
                </a:tc>
                <a:extLst>
                  <a:ext uri="{0D108BD9-81ED-4DB2-BD59-A6C34878D82A}">
                    <a16:rowId xmlns:a16="http://schemas.microsoft.com/office/drawing/2014/main" val="1239200723"/>
                  </a:ext>
                </a:extLst>
              </a:tr>
              <a:tr h="198528">
                <a:tc>
                  <a:txBody>
                    <a:bodyPr/>
                    <a:lstStyle/>
                    <a:p>
                      <a:pPr algn="l" fontAlgn="ctr"/>
                      <a:r>
                        <a:rPr lang="en-US" sz="1000" b="0" i="1" u="none" strike="noStrike" dirty="0">
                          <a:solidFill>
                            <a:srgbClr val="000000"/>
                          </a:solidFill>
                          <a:effectLst/>
                          <a:latin typeface="Verdana" panose="020B0604030504040204" pitchFamily="34" charset="0"/>
                        </a:rPr>
                        <a:t>- students not indicated with another status</a:t>
                      </a:r>
                    </a:p>
                  </a:txBody>
                  <a:tcPr marL="0" marR="0" marT="0" marB="0" anchor="ctr">
                    <a:lnL w="12700" cap="flat" cmpd="sng" algn="ctr">
                      <a:solidFill>
                        <a:srgbClr val="D8D8D8"/>
                      </a:solidFill>
                      <a:prstDash val="solid"/>
                      <a:round/>
                      <a:headEnd type="none" w="med" len="med"/>
                      <a:tailEnd type="none" w="med" len="med"/>
                    </a:lnL>
                    <a:lnR w="12700" cap="flat" cmpd="sng" algn="ctr">
                      <a:solidFill>
                        <a:srgbClr val="D8D8D8"/>
                      </a:solidFill>
                      <a:prstDash val="solid"/>
                      <a:round/>
                      <a:headEnd type="none" w="med" len="med"/>
                      <a:tailEnd type="none" w="med" len="med"/>
                    </a:lnR>
                    <a:lnT>
                      <a:noFill/>
                    </a:lnT>
                    <a:lnB w="12700" cap="flat" cmpd="sng" algn="ctr">
                      <a:solidFill>
                        <a:srgbClr val="D8D8D8"/>
                      </a:solidFill>
                      <a:prstDash val="solid"/>
                      <a:round/>
                      <a:headEnd type="none" w="med" len="med"/>
                      <a:tailEnd type="none" w="med" len="med"/>
                    </a:lnB>
                    <a:solidFill>
                      <a:srgbClr val="FFFFA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2729518"/>
                  </a:ext>
                </a:extLst>
              </a:tr>
            </a:tbl>
          </a:graphicData>
        </a:graphic>
      </p:graphicFrame>
      <p:pic>
        <p:nvPicPr>
          <p:cNvPr id="7" name="Picture 6" descr="http://applications.education.ky.gov/SRC/Images/InfoIcon.jpg">
            <a:extLst>
              <a:ext uri="{FF2B5EF4-FFF2-40B4-BE49-F238E27FC236}">
                <a16:creationId xmlns:a16="http://schemas.microsoft.com/office/drawing/2014/main" id="{869EC821-0642-4E68-8177-8DFECD6E0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233647"/>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C720EF0-AC90-491A-824A-1E0D5C7EDB5A}"/>
              </a:ext>
            </a:extLst>
          </p:cNvPr>
          <p:cNvSpPr txBox="1"/>
          <p:nvPr/>
        </p:nvSpPr>
        <p:spPr>
          <a:xfrm>
            <a:off x="1066800" y="300813"/>
            <a:ext cx="694421" cy="369332"/>
          </a:xfrm>
          <a:prstGeom prst="rect">
            <a:avLst/>
          </a:prstGeom>
          <a:noFill/>
        </p:spPr>
        <p:txBody>
          <a:bodyPr wrap="none" rtlCol="0">
            <a:spAutoFit/>
          </a:bodyPr>
          <a:lstStyle/>
          <a:p>
            <a:r>
              <a:rPr lang="en-US"/>
              <a:t>Fig.5</a:t>
            </a:r>
            <a:endParaRPr lang="en-US" dirty="0"/>
          </a:p>
        </p:txBody>
      </p:sp>
    </p:spTree>
    <p:extLst>
      <p:ext uri="{BB962C8B-B14F-4D97-AF65-F5344CB8AC3E}">
        <p14:creationId xmlns:p14="http://schemas.microsoft.com/office/powerpoint/2010/main" val="2853401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2040</Words>
  <Application>Microsoft Office PowerPoint</Application>
  <PresentationFormat>Widescreen</PresentationFormat>
  <Paragraphs>282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Georgia</vt:lpstr>
      <vt:lpstr>Rockwell Extra Bold</vt:lpstr>
      <vt:lpstr>Trebuchet MS</vt:lpstr>
      <vt:lpstr>Verdana</vt:lpstr>
      <vt:lpstr>Wingdings</vt:lpstr>
      <vt:lpstr>Wood Type</vt:lpstr>
      <vt:lpstr>Phoenix </vt:lpstr>
      <vt:lpstr>Data Sources</vt:lpstr>
      <vt:lpstr>Data Summary –  Academic Profile</vt:lpstr>
      <vt:lpstr>PowerPoint Presentation</vt:lpstr>
      <vt:lpstr>PowerPoint Presentation</vt:lpstr>
      <vt:lpstr>Data Summary –  Behavioral Profile</vt:lpstr>
      <vt:lpstr>District Behavioral Trends of Note</vt:lpstr>
      <vt:lpstr>Data Summary –  Climate Profile</vt:lpstr>
      <vt:lpstr>Data Summary – Climate Profile – Outcomes for Student Graduates</vt:lpstr>
      <vt:lpstr>Data Summary –  Climate Profile – Teacher PD Need</vt:lpstr>
      <vt:lpstr>School Profile: Issues Identified</vt:lpstr>
      <vt:lpstr>School Profile: Takeaways</vt:lpstr>
      <vt:lpstr>Three Issues as determined by Data Triangulation</vt:lpstr>
      <vt:lpstr>Three Specific Recommendations</vt:lpstr>
      <vt:lpstr>Three Specific Recommendations ESS Reasoning</vt:lpstr>
      <vt:lpstr>Three Specific Recommendations Book Study Reasoning</vt:lpstr>
      <vt:lpstr>Three Specific Recommendations Tiered Portfolio Reasoning</vt:lpstr>
      <vt:lpstr>Sources</vt:lpstr>
      <vt:lpstr>Fig.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dc:title>
  <dc:creator>Brewer, John</dc:creator>
  <cp:lastModifiedBy>Brewer, John</cp:lastModifiedBy>
  <cp:revision>8</cp:revision>
  <dcterms:created xsi:type="dcterms:W3CDTF">2018-11-18T21:04:03Z</dcterms:created>
  <dcterms:modified xsi:type="dcterms:W3CDTF">2018-12-05T16:32:33Z</dcterms:modified>
</cp:coreProperties>
</file>