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D035A-6B77-47AA-932E-A2A592BDFEC6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34027-62D2-41F3-B106-2A65DD3D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3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STOPPED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DA320-15CC-42DE-A79E-28EFEC1A504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9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stopped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DA320-15CC-42DE-A79E-28EFEC1A504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8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6/10/2014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4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6/10/2014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1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6/10/2014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34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6/10/2014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9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6/10/2014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1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6/10/2014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5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6/10/2014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41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6/10/2014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6/10/2014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6/10/2014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6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6/10/2014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04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99CB88-5E1A-4FAC-892A-60949ACB1F6F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6/10/2014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1974DF9-AD47-4691-BA21-BBFCE3637A9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78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Miller’s Tale</a:t>
            </a:r>
            <a:br>
              <a:rPr lang="en-US" dirty="0" smtClean="0"/>
            </a:br>
            <a:r>
              <a:rPr lang="en-US" dirty="0" smtClean="0"/>
              <a:t>Prologue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Backstory: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The Knight just told his story about Knights and Damsels and nice things like that (nice = boring)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The Miller is bored and when the Host asks who wants to go next he says he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will tell a story that will be better than the Knight’s Tale. 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Of course, the Miller is SUPER drunk, so you can imagine his story is a little less politically correct.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Alright. It’s </a:t>
            </a:r>
            <a:r>
              <a:rPr lang="en-US" sz="5200" b="1" u="sng" dirty="0">
                <a:solidFill>
                  <a:schemeClr val="tx1"/>
                </a:solidFill>
              </a:rPr>
              <a:t>WAY</a:t>
            </a:r>
            <a:r>
              <a:rPr lang="en-US" b="1" dirty="0" smtClean="0">
                <a:solidFill>
                  <a:schemeClr val="tx1"/>
                </a:solidFill>
              </a:rPr>
              <a:t> less politically correct.</a:t>
            </a:r>
          </a:p>
        </p:txBody>
      </p:sp>
    </p:spTree>
    <p:extLst>
      <p:ext uri="{BB962C8B-B14F-4D97-AF65-F5344CB8AC3E}">
        <p14:creationId xmlns:p14="http://schemas.microsoft.com/office/powerpoint/2010/main" val="115430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229600" cy="1600200"/>
          </a:xfrm>
        </p:spPr>
        <p:txBody>
          <a:bodyPr/>
          <a:lstStyle/>
          <a:p>
            <a:r>
              <a:rPr lang="en-US" dirty="0" smtClean="0"/>
              <a:t>The Tale of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Why you shouldn’t leave your sexy wife alone, believe in Astrology, or Trust people named Nicholas in general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935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s://encrypted-tbn3.google.com/images?q=tbn:ANd9GcQ1BC7ejBhHT6AFmRdE8av4HwHlxNMDncpYxl9SA4esZ_x2MiIE-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658" y="3576638"/>
            <a:ext cx="1628775" cy="239077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3.google.com/images?q=tbn:ANd9GcRatN8hWq2EZVmM-_SGfO2MwkCLEnR1rrhvN8aT65I7VcUx2Dk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95800"/>
            <a:ext cx="2162175" cy="21145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0.google.com/images?q=tbn:ANd9GcTrvkQ8ScfLS-ZcccsUeJqSJvly8WJbc_cRf0HNjc7vTVY64i6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743200"/>
            <a:ext cx="2247900" cy="202882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encrypted-tbn0.google.com/images?q=tbn:ANd9GcTaD0ytWQo9PQ8Q9D98FrUcThnvlhfjU_kluxUbHnLe-0qJDjC9M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683" y="415636"/>
            <a:ext cx="1809750" cy="252412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5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Whilom there was dwelling in </a:t>
            </a:r>
            <a:r>
              <a:rPr lang="en-US" sz="1800" b="1" dirty="0" err="1">
                <a:solidFill>
                  <a:schemeClr val="tx1"/>
                </a:solidFill>
              </a:rPr>
              <a:t>Oxenford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 riche </a:t>
            </a:r>
            <a:r>
              <a:rPr lang="en-US" sz="1800" b="1" dirty="0" err="1">
                <a:solidFill>
                  <a:schemeClr val="tx1"/>
                </a:solidFill>
              </a:rPr>
              <a:t>gnof</a:t>
            </a:r>
            <a:r>
              <a:rPr lang="en-US" sz="1800" b="1" dirty="0">
                <a:solidFill>
                  <a:schemeClr val="tx1"/>
                </a:solidFill>
              </a:rPr>
              <a:t>*, that *</a:t>
            </a:r>
            <a:r>
              <a:rPr lang="en-US" sz="1800" b="1" dirty="0" err="1">
                <a:solidFill>
                  <a:schemeClr val="tx1"/>
                </a:solidFill>
              </a:rPr>
              <a:t>guestes</a:t>
            </a:r>
            <a:r>
              <a:rPr lang="en-US" sz="1800" b="1" dirty="0">
                <a:solidFill>
                  <a:schemeClr val="tx1"/>
                </a:solidFill>
              </a:rPr>
              <a:t> held to board*, </a:t>
            </a:r>
            <a:r>
              <a:rPr lang="en-US" sz="1800" b="1" dirty="0" smtClean="0">
                <a:solidFill>
                  <a:schemeClr val="tx1"/>
                </a:solidFill>
              </a:rPr>
              <a:t>		</a:t>
            </a:r>
            <a:r>
              <a:rPr lang="en-US" sz="1400" b="1" dirty="0" smtClean="0">
                <a:solidFill>
                  <a:srgbClr val="00B050"/>
                </a:solidFill>
              </a:rPr>
              <a:t>*</a:t>
            </a:r>
            <a:r>
              <a:rPr lang="en-US" sz="1400" b="1" dirty="0">
                <a:solidFill>
                  <a:srgbClr val="00B050"/>
                </a:solidFill>
              </a:rPr>
              <a:t>miser *took in boarders*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of his craft he was a carpenter.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With him there was dwelling a poor </a:t>
            </a:r>
            <a:r>
              <a:rPr lang="en-US" sz="1800" b="1" dirty="0" err="1">
                <a:solidFill>
                  <a:schemeClr val="tx1"/>
                </a:solidFill>
              </a:rPr>
              <a:t>scholer</a:t>
            </a:r>
            <a:r>
              <a:rPr lang="en-US" sz="1800" b="1" dirty="0">
                <a:solidFill>
                  <a:schemeClr val="tx1"/>
                </a:solidFill>
              </a:rPr>
              <a:t>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Had learned art, but all his fantasy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Was turned for to learn astrology.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He </a:t>
            </a:r>
            <a:r>
              <a:rPr lang="en-US" sz="1800" b="1" dirty="0" err="1">
                <a:solidFill>
                  <a:schemeClr val="tx1"/>
                </a:solidFill>
              </a:rPr>
              <a:t>coude</a:t>
            </a:r>
            <a:r>
              <a:rPr lang="en-US" sz="1800" b="1" dirty="0">
                <a:solidFill>
                  <a:schemeClr val="tx1"/>
                </a:solidFill>
              </a:rPr>
              <a:t>* a certain of conclusions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knew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To </a:t>
            </a:r>
            <a:r>
              <a:rPr lang="en-US" sz="1800" b="1" dirty="0" err="1">
                <a:solidFill>
                  <a:schemeClr val="tx1"/>
                </a:solidFill>
              </a:rPr>
              <a:t>deeme</a:t>
            </a:r>
            <a:r>
              <a:rPr lang="en-US" sz="1800" b="1" dirty="0">
                <a:solidFill>
                  <a:schemeClr val="tx1"/>
                </a:solidFill>
              </a:rPr>
              <a:t>* by interrogations, </a:t>
            </a:r>
            <a:r>
              <a:rPr lang="en-US" sz="1800" b="1" dirty="0" smtClean="0">
                <a:solidFill>
                  <a:schemeClr val="tx1"/>
                </a:solidFill>
              </a:rPr>
              <a:t>	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determine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If that men asked him in certain hours,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When that men should have drought or </a:t>
            </a:r>
            <a:r>
              <a:rPr lang="en-US" sz="1800" b="1" dirty="0" err="1">
                <a:solidFill>
                  <a:schemeClr val="tx1"/>
                </a:solidFill>
              </a:rPr>
              <a:t>elles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show'rs</a:t>
            </a:r>
            <a:r>
              <a:rPr lang="en-US" sz="1800" b="1" dirty="0">
                <a:solidFill>
                  <a:schemeClr val="tx1"/>
                </a:solidFill>
              </a:rPr>
              <a:t>: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Or if men asked him what </a:t>
            </a:r>
            <a:r>
              <a:rPr lang="en-US" sz="1800" b="1" dirty="0" err="1">
                <a:solidFill>
                  <a:schemeClr val="tx1"/>
                </a:solidFill>
              </a:rPr>
              <a:t>shoulde</a:t>
            </a:r>
            <a:r>
              <a:rPr lang="en-US" sz="1800" b="1" dirty="0">
                <a:solidFill>
                  <a:schemeClr val="tx1"/>
                </a:solidFill>
              </a:rPr>
              <a:t> fall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Of everything, I may not reckon all</a:t>
            </a:r>
            <a:r>
              <a:rPr lang="en-US" sz="18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B0F0"/>
                </a:solidFill>
              </a:rPr>
              <a:t>This clerk was called Hendy* Nicholas;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gentle, handsome</a:t>
            </a:r>
            <a:br>
              <a:rPr lang="en-US" sz="1800" b="1" dirty="0">
                <a:solidFill>
                  <a:srgbClr val="00B050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Of </a:t>
            </a:r>
            <a:r>
              <a:rPr lang="en-US" sz="1800" b="1" dirty="0" err="1">
                <a:solidFill>
                  <a:schemeClr val="tx1"/>
                </a:solidFill>
              </a:rPr>
              <a:t>derne</a:t>
            </a:r>
            <a:r>
              <a:rPr lang="en-US" sz="1800" b="1" dirty="0">
                <a:solidFill>
                  <a:schemeClr val="tx1"/>
                </a:solidFill>
              </a:rPr>
              <a:t>* love he knew and of solace;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secret, earnest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therewith he was sly and full privy,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like a maiden meek for to see.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 chamber had he in that hostelry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Alone, </a:t>
            </a:r>
            <a:r>
              <a:rPr lang="en-US" sz="1800" b="1" dirty="0" err="1">
                <a:solidFill>
                  <a:schemeClr val="tx1"/>
                </a:solidFill>
              </a:rPr>
              <a:t>withouten</a:t>
            </a:r>
            <a:r>
              <a:rPr lang="en-US" sz="1800" b="1" dirty="0">
                <a:solidFill>
                  <a:schemeClr val="tx1"/>
                </a:solidFill>
              </a:rPr>
              <a:t> any company,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Full *</a:t>
            </a:r>
            <a:r>
              <a:rPr lang="en-US" sz="1800" b="1" dirty="0" err="1">
                <a:solidFill>
                  <a:schemeClr val="tx1"/>
                </a:solidFill>
              </a:rPr>
              <a:t>fetisly</a:t>
            </a:r>
            <a:r>
              <a:rPr lang="en-US" sz="1800" b="1" dirty="0">
                <a:solidFill>
                  <a:schemeClr val="tx1"/>
                </a:solidFill>
              </a:rPr>
              <a:t> y-</a:t>
            </a:r>
            <a:r>
              <a:rPr lang="en-US" sz="1800" b="1" dirty="0" err="1">
                <a:solidFill>
                  <a:schemeClr val="tx1"/>
                </a:solidFill>
              </a:rPr>
              <a:t>dight</a:t>
            </a:r>
            <a:r>
              <a:rPr lang="en-US" sz="1800" b="1" dirty="0">
                <a:solidFill>
                  <a:schemeClr val="tx1"/>
                </a:solidFill>
              </a:rPr>
              <a:t>* with </a:t>
            </a:r>
            <a:r>
              <a:rPr lang="en-US" sz="1800" b="1" dirty="0" err="1">
                <a:solidFill>
                  <a:schemeClr val="tx1"/>
                </a:solidFill>
              </a:rPr>
              <a:t>herbes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swoot</a:t>
            </a:r>
            <a:r>
              <a:rPr lang="en-US" sz="1800" b="1" dirty="0">
                <a:solidFill>
                  <a:schemeClr val="tx1"/>
                </a:solidFill>
              </a:rPr>
              <a:t>*,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neatly decorated*</a:t>
            </a:r>
            <a:br>
              <a:rPr lang="en-US" sz="1800" b="1" dirty="0">
                <a:solidFill>
                  <a:srgbClr val="00B050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he himself was sweet as is the root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sweet</a:t>
            </a:r>
            <a:br>
              <a:rPr lang="en-US" sz="1800" b="1" dirty="0">
                <a:solidFill>
                  <a:srgbClr val="00B050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Of </a:t>
            </a:r>
            <a:r>
              <a:rPr lang="en-US" sz="1800" b="1" dirty="0" err="1">
                <a:solidFill>
                  <a:schemeClr val="tx1"/>
                </a:solidFill>
              </a:rPr>
              <a:t>liquorice</a:t>
            </a:r>
            <a:r>
              <a:rPr lang="en-US" sz="1800" b="1" dirty="0">
                <a:solidFill>
                  <a:schemeClr val="tx1"/>
                </a:solidFill>
              </a:rPr>
              <a:t>, or any </a:t>
            </a:r>
            <a:r>
              <a:rPr lang="en-US" sz="1800" b="1" dirty="0" err="1">
                <a:solidFill>
                  <a:schemeClr val="tx1"/>
                </a:solidFill>
              </a:rPr>
              <a:t>setewall</a:t>
            </a:r>
            <a:r>
              <a:rPr lang="en-US" sz="1800" b="1" dirty="0">
                <a:solidFill>
                  <a:schemeClr val="tx1"/>
                </a:solidFill>
              </a:rPr>
              <a:t>*. </a:t>
            </a:r>
            <a:r>
              <a:rPr lang="en-US" sz="1800" b="1" dirty="0" smtClean="0">
                <a:solidFill>
                  <a:schemeClr val="tx1"/>
                </a:solidFill>
              </a:rPr>
              <a:t>	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valerian</a:t>
            </a:r>
          </a:p>
        </p:txBody>
      </p:sp>
    </p:spTree>
    <p:extLst>
      <p:ext uri="{BB962C8B-B14F-4D97-AF65-F5344CB8AC3E}">
        <p14:creationId xmlns:p14="http://schemas.microsoft.com/office/powerpoint/2010/main" val="31064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2.google.com/images?q=tbn:ANd9GcRSBaFIJbdjREc2i3J_OA8H5eAQF3eoK5JpwqnDGpPav1BZIbxCj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47800"/>
            <a:ext cx="4053838" cy="28956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His Almagest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bookes</a:t>
            </a:r>
            <a:r>
              <a:rPr lang="en-US" sz="2000" b="1" dirty="0">
                <a:solidFill>
                  <a:schemeClr val="tx1"/>
                </a:solidFill>
              </a:rPr>
              <a:t> great and small,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His astrolabe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belonging to his art,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His </a:t>
            </a:r>
            <a:r>
              <a:rPr lang="en-US" sz="2000" b="1" dirty="0" err="1">
                <a:solidFill>
                  <a:schemeClr val="tx1"/>
                </a:solidFill>
              </a:rPr>
              <a:t>augrim</a:t>
            </a:r>
            <a:r>
              <a:rPr lang="en-US" sz="2000" b="1" dirty="0">
                <a:solidFill>
                  <a:schemeClr val="tx1"/>
                </a:solidFill>
              </a:rPr>
              <a:t> stones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layed</a:t>
            </a:r>
            <a:r>
              <a:rPr lang="en-US" sz="2000" b="1" dirty="0">
                <a:solidFill>
                  <a:schemeClr val="tx1"/>
                </a:solidFill>
              </a:rPr>
              <a:t> fair apart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On shelves couched* at his </a:t>
            </a:r>
            <a:r>
              <a:rPr lang="en-US" sz="2000" b="1" dirty="0" err="1">
                <a:solidFill>
                  <a:schemeClr val="tx1"/>
                </a:solidFill>
              </a:rPr>
              <a:t>bedde's</a:t>
            </a:r>
            <a:r>
              <a:rPr lang="en-US" sz="2000" b="1" dirty="0">
                <a:solidFill>
                  <a:schemeClr val="tx1"/>
                </a:solidFill>
              </a:rPr>
              <a:t> head,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laid, set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His press y-</a:t>
            </a:r>
            <a:r>
              <a:rPr lang="en-US" sz="2000" b="1" dirty="0" err="1">
                <a:solidFill>
                  <a:schemeClr val="tx1"/>
                </a:solidFill>
              </a:rPr>
              <a:t>cover'd</a:t>
            </a:r>
            <a:r>
              <a:rPr lang="en-US" sz="2000" b="1" dirty="0">
                <a:solidFill>
                  <a:schemeClr val="tx1"/>
                </a:solidFill>
              </a:rPr>
              <a:t> with a </a:t>
            </a:r>
            <a:r>
              <a:rPr lang="en-US" sz="2000" b="1" dirty="0" err="1">
                <a:solidFill>
                  <a:schemeClr val="tx1"/>
                </a:solidFill>
              </a:rPr>
              <a:t>falding</a:t>
            </a:r>
            <a:r>
              <a:rPr lang="en-US" sz="2000" b="1" dirty="0">
                <a:solidFill>
                  <a:schemeClr val="tx1"/>
                </a:solidFill>
              </a:rPr>
              <a:t>* red.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coarse cloth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all above there lay a gay </a:t>
            </a:r>
            <a:r>
              <a:rPr lang="en-US" sz="2000" b="1" dirty="0" err="1">
                <a:solidFill>
                  <a:schemeClr val="tx1"/>
                </a:solidFill>
              </a:rPr>
              <a:t>psalt'ry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On which he made at </a:t>
            </a:r>
            <a:r>
              <a:rPr lang="en-US" sz="2000" b="1" dirty="0" err="1">
                <a:solidFill>
                  <a:schemeClr val="tx1"/>
                </a:solidFill>
              </a:rPr>
              <a:t>nightes</a:t>
            </a:r>
            <a:r>
              <a:rPr lang="en-US" sz="2000" b="1" dirty="0">
                <a:solidFill>
                  <a:schemeClr val="tx1"/>
                </a:solidFill>
              </a:rPr>
              <a:t> melody,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So </a:t>
            </a:r>
            <a:r>
              <a:rPr lang="en-US" sz="2000" b="1" dirty="0" err="1">
                <a:solidFill>
                  <a:schemeClr val="tx1"/>
                </a:solidFill>
              </a:rPr>
              <a:t>sweetely</a:t>
            </a:r>
            <a:r>
              <a:rPr lang="en-US" sz="2000" b="1" dirty="0">
                <a:solidFill>
                  <a:schemeClr val="tx1"/>
                </a:solidFill>
              </a:rPr>
              <a:t>, that all the chamber rang: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Angelus ad </a:t>
            </a:r>
            <a:r>
              <a:rPr lang="en-US" sz="2000" b="1" dirty="0" err="1" smtClean="0">
                <a:solidFill>
                  <a:schemeClr val="tx1"/>
                </a:solidFill>
              </a:rPr>
              <a:t>virginem</a:t>
            </a:r>
            <a:r>
              <a:rPr lang="en-US" sz="2000" b="1" dirty="0" smtClean="0">
                <a:solidFill>
                  <a:schemeClr val="tx1"/>
                </a:solidFill>
              </a:rPr>
              <a:t> he </a:t>
            </a:r>
            <a:r>
              <a:rPr lang="en-US" sz="2000" b="1" dirty="0">
                <a:solidFill>
                  <a:schemeClr val="tx1"/>
                </a:solidFill>
              </a:rPr>
              <a:t>sang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And after that he sung the </a:t>
            </a:r>
            <a:r>
              <a:rPr lang="en-US" sz="2000" b="1" dirty="0" err="1">
                <a:solidFill>
                  <a:schemeClr val="tx1"/>
                </a:solidFill>
              </a:rPr>
              <a:t>kinge's</a:t>
            </a:r>
            <a:r>
              <a:rPr lang="en-US" sz="2000" b="1" dirty="0">
                <a:solidFill>
                  <a:schemeClr val="tx1"/>
                </a:solidFill>
              </a:rPr>
              <a:t> note;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Full often blessed was his merry throat.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thus this </a:t>
            </a:r>
            <a:r>
              <a:rPr lang="en-US" sz="2000" b="1" dirty="0" err="1">
                <a:solidFill>
                  <a:schemeClr val="tx1"/>
                </a:solidFill>
              </a:rPr>
              <a:t>sweete</a:t>
            </a:r>
            <a:r>
              <a:rPr lang="en-US" sz="2000" b="1" dirty="0">
                <a:solidFill>
                  <a:schemeClr val="tx1"/>
                </a:solidFill>
              </a:rPr>
              <a:t> clerk his time spent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After *his </a:t>
            </a:r>
            <a:r>
              <a:rPr lang="en-US" sz="2000" b="1" dirty="0" err="1">
                <a:solidFill>
                  <a:schemeClr val="tx1"/>
                </a:solidFill>
              </a:rPr>
              <a:t>friendes</a:t>
            </a:r>
            <a:r>
              <a:rPr lang="en-US" sz="2000" b="1" dirty="0">
                <a:solidFill>
                  <a:schemeClr val="tx1"/>
                </a:solidFill>
              </a:rPr>
              <a:t> finding and his rent.*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rgbClr val="00B050"/>
                </a:solidFill>
              </a:rPr>
              <a:t>*</a:t>
            </a:r>
            <a:r>
              <a:rPr lang="en-US" sz="1600" b="1" dirty="0">
                <a:solidFill>
                  <a:srgbClr val="00B050"/>
                </a:solidFill>
              </a:rPr>
              <a:t>Attending to his friends,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                                                   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1600" b="1" dirty="0" smtClean="0">
                <a:solidFill>
                  <a:srgbClr val="00B050"/>
                </a:solidFill>
              </a:rPr>
              <a:t>and </a:t>
            </a:r>
            <a:r>
              <a:rPr lang="en-US" sz="1600" b="1" dirty="0">
                <a:solidFill>
                  <a:srgbClr val="00B050"/>
                </a:solidFill>
              </a:rPr>
              <a:t>providing for the</a:t>
            </a:r>
            <a:r>
              <a:rPr lang="en-US" sz="1600" b="1" dirty="0">
                <a:solidFill>
                  <a:schemeClr val="tx1"/>
                </a:solidFill>
              </a:rPr>
              <a:t/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>                                                    </a:t>
            </a:r>
            <a:r>
              <a:rPr lang="en-US" sz="1600" b="1" dirty="0" smtClean="0">
                <a:solidFill>
                  <a:schemeClr val="tx1"/>
                </a:solidFill>
              </a:rPr>
              <a:t>				</a:t>
            </a:r>
            <a:r>
              <a:rPr lang="en-US" sz="1600" b="1" dirty="0" smtClean="0">
                <a:solidFill>
                  <a:srgbClr val="00B050"/>
                </a:solidFill>
              </a:rPr>
              <a:t>cost </a:t>
            </a:r>
            <a:r>
              <a:rPr lang="en-US" sz="1600" b="1" dirty="0">
                <a:solidFill>
                  <a:srgbClr val="00B050"/>
                </a:solidFill>
              </a:rPr>
              <a:t>of his lodging*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This carpenter had wedded new a wife,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Which that he loved more than his life: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Of eighteen year, I guess, she was of age</a:t>
            </a:r>
            <a:r>
              <a:rPr lang="en-US" sz="2000" b="1" dirty="0" smtClean="0">
                <a:solidFill>
                  <a:srgbClr val="00B0F0"/>
                </a:solidFill>
              </a:rPr>
              <a:t>.</a:t>
            </a:r>
            <a:endParaRPr lang="en-US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3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2.google.com/images?q=tbn:ANd9GcRgcB0T57eJk_rfym3xWAmRhl2cLzaU5TUXjVyo4FOPFcbG-WyQ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09109"/>
            <a:ext cx="4114800" cy="41148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Jealous he was, and held her </a:t>
            </a:r>
            <a:r>
              <a:rPr lang="en-US" sz="2000" b="1" dirty="0" err="1">
                <a:solidFill>
                  <a:schemeClr val="tx1"/>
                </a:solidFill>
              </a:rPr>
              <a:t>narr'w</a:t>
            </a:r>
            <a:r>
              <a:rPr lang="en-US" sz="2000" b="1" dirty="0">
                <a:solidFill>
                  <a:schemeClr val="tx1"/>
                </a:solidFill>
              </a:rPr>
              <a:t> in cage,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she was wild and young, and he was old,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deemed himself belike* a cuckold.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perhaps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knew not Cato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for his wit was rude,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bade a man wed his similitude.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Men </a:t>
            </a:r>
            <a:r>
              <a:rPr lang="en-US" sz="2000" b="1" dirty="0" err="1">
                <a:solidFill>
                  <a:schemeClr val="tx1"/>
                </a:solidFill>
              </a:rPr>
              <a:t>shoulde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wedden</a:t>
            </a:r>
            <a:r>
              <a:rPr lang="en-US" sz="2000" b="1" dirty="0">
                <a:solidFill>
                  <a:schemeClr val="tx1"/>
                </a:solidFill>
              </a:rPr>
              <a:t> after their estate,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youth and </a:t>
            </a:r>
            <a:r>
              <a:rPr lang="en-US" sz="2000" b="1" dirty="0" err="1">
                <a:solidFill>
                  <a:schemeClr val="tx1"/>
                </a:solidFill>
              </a:rPr>
              <a:t>eld</a:t>
            </a:r>
            <a:r>
              <a:rPr lang="en-US" sz="2000" b="1" dirty="0">
                <a:solidFill>
                  <a:schemeClr val="tx1"/>
                </a:solidFill>
              </a:rPr>
              <a:t>* are often at debate.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age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since that he was fallen in the snare,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must endure (as other folk) his care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B0F0"/>
                </a:solidFill>
              </a:rPr>
              <a:t>Fair was this </a:t>
            </a:r>
            <a:r>
              <a:rPr lang="en-US" sz="2000" b="1" dirty="0" err="1">
                <a:solidFill>
                  <a:srgbClr val="00B0F0"/>
                </a:solidFill>
              </a:rPr>
              <a:t>younge</a:t>
            </a:r>
            <a:r>
              <a:rPr lang="en-US" sz="2000" b="1" dirty="0">
                <a:solidFill>
                  <a:srgbClr val="00B0F0"/>
                </a:solidFill>
              </a:rPr>
              <a:t> wife, and therewithal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As any weasel her body gent* and small.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slim, neat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 </a:t>
            </a:r>
            <a:r>
              <a:rPr lang="en-US" sz="2000" b="1" dirty="0" err="1">
                <a:solidFill>
                  <a:schemeClr val="tx1"/>
                </a:solidFill>
              </a:rPr>
              <a:t>seint</a:t>
            </a:r>
            <a:r>
              <a:rPr lang="en-US" sz="2000" b="1" dirty="0">
                <a:solidFill>
                  <a:schemeClr val="tx1"/>
                </a:solidFill>
              </a:rPr>
              <a:t>* she </a:t>
            </a:r>
            <a:r>
              <a:rPr lang="en-US" sz="2000" b="1" dirty="0" err="1">
                <a:solidFill>
                  <a:schemeClr val="tx1"/>
                </a:solidFill>
              </a:rPr>
              <a:t>weared</a:t>
            </a:r>
            <a:r>
              <a:rPr lang="en-US" sz="2000" b="1" dirty="0">
                <a:solidFill>
                  <a:schemeClr val="tx1"/>
                </a:solidFill>
              </a:rPr>
              <a:t>, barred all of silk,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girdle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 </a:t>
            </a:r>
            <a:r>
              <a:rPr lang="en-US" sz="2000" b="1" dirty="0" err="1">
                <a:solidFill>
                  <a:schemeClr val="tx1"/>
                </a:solidFill>
              </a:rPr>
              <a:t>barm</a:t>
            </a:r>
            <a:r>
              <a:rPr lang="en-US" sz="2000" b="1" dirty="0">
                <a:solidFill>
                  <a:schemeClr val="tx1"/>
                </a:solidFill>
              </a:rPr>
              <a:t>-cloth* eke as white as morning milk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*apron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Upon her </a:t>
            </a:r>
            <a:r>
              <a:rPr lang="en-US" sz="2000" b="1" dirty="0" err="1">
                <a:solidFill>
                  <a:schemeClr val="tx1"/>
                </a:solidFill>
              </a:rPr>
              <a:t>lendes</a:t>
            </a:r>
            <a:r>
              <a:rPr lang="en-US" sz="2000" b="1" dirty="0">
                <a:solidFill>
                  <a:schemeClr val="tx1"/>
                </a:solidFill>
              </a:rPr>
              <a:t>*, full of many a gore**.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loins **plait</a:t>
            </a:r>
          </a:p>
        </p:txBody>
      </p:sp>
      <p:pic>
        <p:nvPicPr>
          <p:cNvPr id="4100" name="Picture 4" descr="https://encrypted-tbn2.google.com/images?q=tbn:ANd9GcR5UnTC47GsvA8xFzDlsZICkO3Rt0tNooU-uKDkTGtXENREu1B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09600"/>
            <a:ext cx="2590800" cy="296091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61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ncrypted-tbn3.google.com/images?q=tbn:ANd9GcRDpbsxWlL1MgKDLDNDb3qamAA0P7Gh45o4Pj8oDZn7XqW9aCo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1771650" cy="258127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4636"/>
            <a:ext cx="92202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White was her smock*, and </a:t>
            </a:r>
            <a:r>
              <a:rPr lang="en-US" sz="1800" b="1" dirty="0" err="1">
                <a:solidFill>
                  <a:schemeClr val="tx1"/>
                </a:solidFill>
              </a:rPr>
              <a:t>broider'd</a:t>
            </a:r>
            <a:r>
              <a:rPr lang="en-US" sz="1800" b="1" dirty="0">
                <a:solidFill>
                  <a:schemeClr val="tx1"/>
                </a:solidFill>
              </a:rPr>
              <a:t> all before, </a:t>
            </a:r>
            <a:r>
              <a:rPr lang="en-US" sz="1800" b="1" dirty="0" smtClean="0">
                <a:solidFill>
                  <a:schemeClr val="tx1"/>
                </a:solidFill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robe or gown</a:t>
            </a:r>
            <a:br>
              <a:rPr lang="en-US" sz="1800" b="1" dirty="0">
                <a:solidFill>
                  <a:srgbClr val="00B050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eke behind, on her collar about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Of coal-black silk, within and eke without.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The tapes of her white </a:t>
            </a:r>
            <a:r>
              <a:rPr lang="en-US" sz="1800" b="1" dirty="0" err="1">
                <a:solidFill>
                  <a:schemeClr val="tx1"/>
                </a:solidFill>
              </a:rPr>
              <a:t>volupere</a:t>
            </a:r>
            <a:r>
              <a:rPr lang="en-US" sz="1800" b="1" dirty="0">
                <a:solidFill>
                  <a:schemeClr val="tx1"/>
                </a:solidFill>
              </a:rPr>
              <a:t>* </a:t>
            </a:r>
            <a:r>
              <a:rPr lang="en-US" sz="1800" b="1" dirty="0" smtClean="0">
                <a:solidFill>
                  <a:schemeClr val="tx1"/>
                </a:solidFill>
              </a:rPr>
              <a:t>				</a:t>
            </a:r>
            <a:r>
              <a:rPr lang="en-US" sz="1800" b="1" dirty="0" smtClean="0">
                <a:solidFill>
                  <a:srgbClr val="00B050"/>
                </a:solidFill>
              </a:rPr>
              <a:t>*head-kerchief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Were of the same suit of her </a:t>
            </a:r>
            <a:r>
              <a:rPr lang="en-US" sz="1800" b="1" dirty="0" err="1">
                <a:solidFill>
                  <a:schemeClr val="tx1"/>
                </a:solidFill>
              </a:rPr>
              <a:t>collere</a:t>
            </a:r>
            <a:r>
              <a:rPr lang="en-US" sz="1800" b="1" dirty="0">
                <a:solidFill>
                  <a:schemeClr val="tx1"/>
                </a:solidFill>
              </a:rPr>
              <a:t>;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Her fillet broad of silk, </a:t>
            </a:r>
            <a:r>
              <a:rPr lang="en-US" sz="1800" b="1" dirty="0" smtClean="0">
                <a:solidFill>
                  <a:schemeClr val="tx1"/>
                </a:solidFill>
              </a:rPr>
              <a:t>and </a:t>
            </a:r>
            <a:r>
              <a:rPr lang="en-US" sz="1800" b="1" dirty="0">
                <a:solidFill>
                  <a:schemeClr val="tx1"/>
                </a:solidFill>
              </a:rPr>
              <a:t>set full high: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</a:t>
            </a:r>
            <a:r>
              <a:rPr lang="en-US" sz="1800" b="1" dirty="0" err="1">
                <a:solidFill>
                  <a:schemeClr val="tx1"/>
                </a:solidFill>
              </a:rPr>
              <a:t>sickerly</a:t>
            </a:r>
            <a:r>
              <a:rPr lang="en-US" sz="1800" b="1" dirty="0">
                <a:solidFill>
                  <a:schemeClr val="tx1"/>
                </a:solidFill>
              </a:rPr>
              <a:t>* she had a </a:t>
            </a:r>
            <a:r>
              <a:rPr lang="en-US" sz="1800" b="1" dirty="0" err="1">
                <a:solidFill>
                  <a:schemeClr val="tx1"/>
                </a:solidFill>
              </a:rPr>
              <a:t>likerous</a:t>
            </a:r>
            <a:r>
              <a:rPr lang="en-US" sz="1800" b="1" dirty="0">
                <a:solidFill>
                  <a:schemeClr val="tx1"/>
                </a:solidFill>
              </a:rPr>
              <a:t>** eye.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certainly **lascivious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Full small y-pulled were her </a:t>
            </a:r>
            <a:r>
              <a:rPr lang="en-US" sz="1800" b="1" dirty="0" err="1">
                <a:solidFill>
                  <a:schemeClr val="tx1"/>
                </a:solidFill>
              </a:rPr>
              <a:t>browes</a:t>
            </a:r>
            <a:r>
              <a:rPr lang="en-US" sz="1800" b="1" dirty="0">
                <a:solidFill>
                  <a:schemeClr val="tx1"/>
                </a:solidFill>
              </a:rPr>
              <a:t> two,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they were bent*, and black as any sloe. </a:t>
            </a:r>
            <a:r>
              <a:rPr lang="en-US" sz="1800" b="1" dirty="0" smtClean="0">
                <a:solidFill>
                  <a:schemeClr val="tx1"/>
                </a:solidFill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</a:rPr>
              <a:t>*arched</a:t>
            </a:r>
          </a:p>
          <a:p>
            <a:pPr marL="0" indent="0"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She was well more *blissful on to see*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pleasant to look upon*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Than is the </a:t>
            </a:r>
            <a:r>
              <a:rPr lang="en-US" sz="1800" b="1" dirty="0" err="1">
                <a:solidFill>
                  <a:schemeClr val="tx1"/>
                </a:solidFill>
              </a:rPr>
              <a:t>newe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perjenete</a:t>
            </a:r>
            <a:r>
              <a:rPr lang="en-US" sz="1800" b="1" dirty="0">
                <a:solidFill>
                  <a:schemeClr val="tx1"/>
                </a:solidFill>
              </a:rPr>
              <a:t>* tree;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young pear-tree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softer than the wool is of a </a:t>
            </a:r>
            <a:r>
              <a:rPr lang="en-US" sz="1800" b="1" dirty="0" err="1">
                <a:solidFill>
                  <a:schemeClr val="tx1"/>
                </a:solidFill>
              </a:rPr>
              <a:t>wether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by her girdle hung a purse of leather,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 err="1">
                <a:solidFill>
                  <a:schemeClr val="tx1"/>
                </a:solidFill>
              </a:rPr>
              <a:t>Tassel'd</a:t>
            </a:r>
            <a:r>
              <a:rPr lang="en-US" sz="1800" b="1" dirty="0">
                <a:solidFill>
                  <a:schemeClr val="tx1"/>
                </a:solidFill>
              </a:rPr>
              <a:t> with silk, and *pearled with </a:t>
            </a:r>
            <a:r>
              <a:rPr lang="en-US" sz="1800" b="1" dirty="0" err="1">
                <a:solidFill>
                  <a:schemeClr val="tx1"/>
                </a:solidFill>
              </a:rPr>
              <a:t>latoun</a:t>
            </a:r>
            <a:r>
              <a:rPr lang="en-US" sz="1800" b="1" dirty="0">
                <a:solidFill>
                  <a:schemeClr val="tx1"/>
                </a:solidFill>
              </a:rPr>
              <a:t>*. </a:t>
            </a:r>
            <a:r>
              <a:rPr lang="en-US" sz="1800" b="1" dirty="0" smtClean="0">
                <a:solidFill>
                  <a:schemeClr val="tx1"/>
                </a:solidFill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set with brass pearls*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In all this world to </a:t>
            </a:r>
            <a:r>
              <a:rPr lang="en-US" sz="1800" b="1" dirty="0" err="1">
                <a:solidFill>
                  <a:schemeClr val="tx1"/>
                </a:solidFill>
              </a:rPr>
              <a:t>seeken</a:t>
            </a:r>
            <a:r>
              <a:rPr lang="en-US" sz="1800" b="1" dirty="0">
                <a:solidFill>
                  <a:schemeClr val="tx1"/>
                </a:solidFill>
              </a:rPr>
              <a:t> up and down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rgbClr val="00B0F0"/>
                </a:solidFill>
              </a:rPr>
              <a:t>There is no man so wise, that </a:t>
            </a:r>
            <a:r>
              <a:rPr lang="en-US" sz="1800" b="1" dirty="0" err="1">
                <a:solidFill>
                  <a:srgbClr val="00B0F0"/>
                </a:solidFill>
              </a:rPr>
              <a:t>coude</a:t>
            </a:r>
            <a:r>
              <a:rPr lang="en-US" sz="1800" b="1" dirty="0">
                <a:solidFill>
                  <a:srgbClr val="00B0F0"/>
                </a:solidFill>
              </a:rPr>
              <a:t> </a:t>
            </a:r>
            <a:r>
              <a:rPr lang="en-US" sz="1800" b="1" dirty="0" err="1">
                <a:solidFill>
                  <a:srgbClr val="00B0F0"/>
                </a:solidFill>
              </a:rPr>
              <a:t>thenche</a:t>
            </a:r>
            <a:r>
              <a:rPr lang="en-US" sz="1800" b="1" dirty="0">
                <a:solidFill>
                  <a:srgbClr val="00B0F0"/>
                </a:solidFill>
              </a:rPr>
              <a:t>* </a:t>
            </a:r>
            <a:r>
              <a:rPr lang="en-US" sz="1800" b="1" dirty="0" smtClean="0">
                <a:solidFill>
                  <a:schemeClr val="tx1"/>
                </a:solidFill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fancy, think of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rgbClr val="00B0F0"/>
                </a:solidFill>
              </a:rPr>
              <a:t>So gay a </a:t>
            </a:r>
            <a:r>
              <a:rPr lang="en-US" sz="1800" b="1" dirty="0" err="1">
                <a:solidFill>
                  <a:srgbClr val="00B0F0"/>
                </a:solidFill>
              </a:rPr>
              <a:t>popelot</a:t>
            </a:r>
            <a:r>
              <a:rPr lang="en-US" sz="1800" b="1" dirty="0">
                <a:solidFill>
                  <a:srgbClr val="00B0F0"/>
                </a:solidFill>
              </a:rPr>
              <a:t>*, or such a wench.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*puppet</a:t>
            </a:r>
            <a:endParaRPr lang="en-US" sz="1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s://encrypted-tbn0.google.com/images?q=tbn:ANd9GcQWMYxYTw2pJWHq10K47nifG76MqkVBMXZ1L28wqHtna6piDAWW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133" y="57150"/>
            <a:ext cx="1743075" cy="26289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encrypted-tbn1.google.com/images?q=tbn:ANd9GcR0iwF_oUb7geDu6b2cc-PkAOGHkWxUOccWy_AsN8Vlc6ONTYu3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6000"/>
            <a:ext cx="2686499" cy="34290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Full brighter was the shining of her hue,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Than in the Tower the noble* forged new.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a gold </a:t>
            </a:r>
            <a:r>
              <a:rPr lang="en-US" sz="2000" b="1" dirty="0" smtClean="0">
                <a:solidFill>
                  <a:srgbClr val="00B050"/>
                </a:solidFill>
              </a:rPr>
              <a:t>coin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of her song, it was as loud and </a:t>
            </a:r>
            <a:r>
              <a:rPr lang="en-US" sz="2000" b="1" dirty="0" err="1">
                <a:solidFill>
                  <a:schemeClr val="tx1"/>
                </a:solidFill>
              </a:rPr>
              <a:t>yern</a:t>
            </a:r>
            <a:r>
              <a:rPr lang="en-US" sz="2000" b="1" dirty="0">
                <a:solidFill>
                  <a:schemeClr val="tx1"/>
                </a:solidFill>
              </a:rPr>
              <a:t>*,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lively 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As any swallow </a:t>
            </a:r>
            <a:r>
              <a:rPr lang="en-US" sz="2000" b="1" dirty="0" err="1">
                <a:solidFill>
                  <a:schemeClr val="tx1"/>
                </a:solidFill>
              </a:rPr>
              <a:t>chittering</a:t>
            </a:r>
            <a:r>
              <a:rPr lang="en-US" sz="2000" b="1" dirty="0">
                <a:solidFill>
                  <a:schemeClr val="tx1"/>
                </a:solidFill>
              </a:rPr>
              <a:t> on a </a:t>
            </a:r>
            <a:r>
              <a:rPr lang="en-US" sz="2000" b="1" dirty="0" err="1">
                <a:solidFill>
                  <a:schemeClr val="tx1"/>
                </a:solidFill>
              </a:rPr>
              <a:t>bern</a:t>
            </a:r>
            <a:r>
              <a:rPr lang="en-US" sz="2000" b="1" dirty="0">
                <a:solidFill>
                  <a:schemeClr val="tx1"/>
                </a:solidFill>
              </a:rPr>
              <a:t>*. *barn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Thereto* she </a:t>
            </a:r>
            <a:r>
              <a:rPr lang="en-US" sz="2000" b="1" dirty="0" err="1">
                <a:solidFill>
                  <a:schemeClr val="tx1"/>
                </a:solidFill>
              </a:rPr>
              <a:t>coulde</a:t>
            </a:r>
            <a:r>
              <a:rPr lang="en-US" sz="2000" b="1" dirty="0">
                <a:solidFill>
                  <a:schemeClr val="tx1"/>
                </a:solidFill>
              </a:rPr>
              <a:t> skip, and *make a game*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*also *romp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As any kid or calf following his dame.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Her mouth was sweet as </a:t>
            </a:r>
            <a:r>
              <a:rPr lang="en-US" sz="2000" b="1" dirty="0" err="1" smtClean="0">
                <a:solidFill>
                  <a:schemeClr val="tx1"/>
                </a:solidFill>
              </a:rPr>
              <a:t>braket</a:t>
            </a:r>
            <a:r>
              <a:rPr lang="en-US" sz="2000" b="1" dirty="0" smtClean="0">
                <a:solidFill>
                  <a:schemeClr val="tx1"/>
                </a:solidFill>
              </a:rPr>
              <a:t> or </a:t>
            </a:r>
            <a:r>
              <a:rPr lang="en-US" sz="2000" b="1" dirty="0">
                <a:solidFill>
                  <a:schemeClr val="tx1"/>
                </a:solidFill>
              </a:rPr>
              <a:t>as </a:t>
            </a:r>
            <a:r>
              <a:rPr lang="en-US" sz="2000" b="1" dirty="0" err="1">
                <a:solidFill>
                  <a:schemeClr val="tx1"/>
                </a:solidFill>
              </a:rPr>
              <a:t>methe</a:t>
            </a:r>
            <a:r>
              <a:rPr lang="en-US" sz="2000" b="1" dirty="0">
                <a:solidFill>
                  <a:schemeClr val="tx1"/>
                </a:solidFill>
              </a:rPr>
              <a:t>*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mead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Or hoard of apples, laid in hay or heath.</a:t>
            </a:r>
            <a:br>
              <a:rPr lang="en-US" sz="2000" b="1" dirty="0">
                <a:solidFill>
                  <a:schemeClr val="tx1"/>
                </a:solidFill>
              </a:rPr>
            </a:br>
            <a:endParaRPr lang="en-US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Wincing* she was as is a jolly colt,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skittish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Long as a mast, and upright as a bolt.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 brooch she bare upon her low </a:t>
            </a:r>
            <a:r>
              <a:rPr lang="en-US" sz="2000" b="1" dirty="0" err="1">
                <a:solidFill>
                  <a:schemeClr val="tx1"/>
                </a:solidFill>
              </a:rPr>
              <a:t>collere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As broad as is the boss of a </a:t>
            </a:r>
            <a:r>
              <a:rPr lang="en-US" sz="2000" b="1" dirty="0" err="1">
                <a:solidFill>
                  <a:schemeClr val="tx1"/>
                </a:solidFill>
              </a:rPr>
              <a:t>bucklere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Her </a:t>
            </a:r>
            <a:r>
              <a:rPr lang="en-US" sz="2000" b="1" dirty="0" err="1">
                <a:solidFill>
                  <a:schemeClr val="tx1"/>
                </a:solidFill>
              </a:rPr>
              <a:t>shoon</a:t>
            </a:r>
            <a:r>
              <a:rPr lang="en-US" sz="2000" b="1" dirty="0">
                <a:solidFill>
                  <a:schemeClr val="tx1"/>
                </a:solidFill>
              </a:rPr>
              <a:t> were laced on her </a:t>
            </a:r>
            <a:r>
              <a:rPr lang="en-US" sz="2000" b="1" dirty="0" err="1">
                <a:solidFill>
                  <a:schemeClr val="tx1"/>
                </a:solidFill>
              </a:rPr>
              <a:t>legges</a:t>
            </a:r>
            <a:r>
              <a:rPr lang="en-US" sz="2000" b="1" dirty="0">
                <a:solidFill>
                  <a:schemeClr val="tx1"/>
                </a:solidFill>
              </a:rPr>
              <a:t> high;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She was a </a:t>
            </a:r>
            <a:r>
              <a:rPr lang="en-US" sz="2000" b="1" dirty="0" err="1">
                <a:solidFill>
                  <a:schemeClr val="tx1"/>
                </a:solidFill>
              </a:rPr>
              <a:t>primerole</a:t>
            </a:r>
            <a:r>
              <a:rPr lang="en-US" sz="2000" b="1" dirty="0">
                <a:solidFill>
                  <a:schemeClr val="tx1"/>
                </a:solidFill>
              </a:rPr>
              <a:t>,* a </a:t>
            </a:r>
            <a:r>
              <a:rPr lang="en-US" sz="2000" b="1" dirty="0" err="1" smtClean="0">
                <a:solidFill>
                  <a:schemeClr val="tx1"/>
                </a:solidFill>
              </a:rPr>
              <a:t>piggesnie</a:t>
            </a:r>
            <a:r>
              <a:rPr lang="en-US" sz="2000" b="1" dirty="0" smtClean="0">
                <a:solidFill>
                  <a:schemeClr val="tx1"/>
                </a:solidFill>
              </a:rPr>
              <a:t>, 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primrose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any lord t' have </a:t>
            </a:r>
            <a:r>
              <a:rPr lang="en-US" sz="2000" b="1" dirty="0" err="1">
                <a:solidFill>
                  <a:schemeClr val="tx1"/>
                </a:solidFill>
              </a:rPr>
              <a:t>ligging</a:t>
            </a:r>
            <a:r>
              <a:rPr lang="en-US" sz="2000" b="1" dirty="0">
                <a:solidFill>
                  <a:schemeClr val="tx1"/>
                </a:solidFill>
              </a:rPr>
              <a:t>* in his bed,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lying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Or yet for any good yeoman to </a:t>
            </a:r>
            <a:r>
              <a:rPr lang="en-US" sz="2000" b="1" dirty="0" smtClean="0">
                <a:solidFill>
                  <a:schemeClr val="tx1"/>
                </a:solidFill>
              </a:rPr>
              <a:t>wed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975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3.google.com/images?q=tbn:ANd9GcR55DCi5lOReKHwSAAqVV5lNcHPgnloqkk_mvxYbW7ZhpkxN7Y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77491"/>
            <a:ext cx="4577889" cy="342900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Now, sir, and </a:t>
            </a:r>
            <a:r>
              <a:rPr lang="en-US" sz="2000" b="1" dirty="0" err="1">
                <a:solidFill>
                  <a:schemeClr val="tx1"/>
                </a:solidFill>
              </a:rPr>
              <a:t>eft</a:t>
            </a:r>
            <a:r>
              <a:rPr lang="en-US" sz="2000" b="1" dirty="0">
                <a:solidFill>
                  <a:schemeClr val="tx1"/>
                </a:solidFill>
              </a:rPr>
              <a:t>* sir, so befell the case,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*again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on a day this Hendy Nicholas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Fell with this </a:t>
            </a:r>
            <a:r>
              <a:rPr lang="en-US" sz="2000" b="1" dirty="0" err="1">
                <a:solidFill>
                  <a:schemeClr val="tx1"/>
                </a:solidFill>
              </a:rPr>
              <a:t>younge</a:t>
            </a:r>
            <a:r>
              <a:rPr lang="en-US" sz="2000" b="1" dirty="0">
                <a:solidFill>
                  <a:schemeClr val="tx1"/>
                </a:solidFill>
              </a:rPr>
              <a:t> wife to rage* and play,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toy, play the rogue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While that her husband was at </a:t>
            </a:r>
            <a:r>
              <a:rPr lang="en-US" sz="2000" b="1" dirty="0" err="1" smtClean="0">
                <a:solidFill>
                  <a:schemeClr val="tx1"/>
                </a:solidFill>
              </a:rPr>
              <a:t>Oseney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As </a:t>
            </a:r>
            <a:r>
              <a:rPr lang="en-US" sz="2000" b="1" dirty="0" err="1">
                <a:solidFill>
                  <a:schemeClr val="tx1"/>
                </a:solidFill>
              </a:rPr>
              <a:t>clerkes</a:t>
            </a:r>
            <a:r>
              <a:rPr lang="en-US" sz="2000" b="1" dirty="0">
                <a:solidFill>
                  <a:schemeClr val="tx1"/>
                </a:solidFill>
              </a:rPr>
              <a:t> be full subtle and full quaint.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privily</a:t>
            </a:r>
            <a:r>
              <a:rPr lang="en-US" sz="2000" b="1" dirty="0">
                <a:solidFill>
                  <a:schemeClr val="tx1"/>
                </a:solidFill>
              </a:rPr>
              <a:t> he caught her by the </a:t>
            </a:r>
            <a:r>
              <a:rPr lang="en-US" sz="2000" b="1" dirty="0" err="1">
                <a:solidFill>
                  <a:schemeClr val="tx1"/>
                </a:solidFill>
              </a:rPr>
              <a:t>queint</a:t>
            </a:r>
            <a:r>
              <a:rPr lang="en-US" sz="2000" b="1" dirty="0">
                <a:solidFill>
                  <a:schemeClr val="tx1"/>
                </a:solidFill>
              </a:rPr>
              <a:t>,*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cunt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said; "Y-</a:t>
            </a:r>
            <a:r>
              <a:rPr lang="en-US" sz="2000" b="1" dirty="0" err="1">
                <a:solidFill>
                  <a:schemeClr val="tx1"/>
                </a:solidFill>
              </a:rPr>
              <a:t>wis</a:t>
            </a:r>
            <a:r>
              <a:rPr lang="en-US" sz="2000" b="1" dirty="0">
                <a:solidFill>
                  <a:schemeClr val="tx1"/>
                </a:solidFill>
              </a:rPr>
              <a:t>,* but if I have my will,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assuredly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*</a:t>
            </a:r>
            <a:r>
              <a:rPr lang="en-US" sz="2000" b="1" dirty="0" err="1">
                <a:solidFill>
                  <a:schemeClr val="tx1"/>
                </a:solidFill>
              </a:rPr>
              <a:t>derne</a:t>
            </a:r>
            <a:r>
              <a:rPr lang="en-US" sz="2000" b="1" dirty="0">
                <a:solidFill>
                  <a:schemeClr val="tx1"/>
                </a:solidFill>
              </a:rPr>
              <a:t> love of thee, leman, I spill."*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rgbClr val="00B050"/>
                </a:solidFill>
              </a:rPr>
              <a:t>*</a:t>
            </a:r>
            <a:r>
              <a:rPr lang="en-US" sz="1600" b="1" dirty="0">
                <a:solidFill>
                  <a:srgbClr val="00B050"/>
                </a:solidFill>
              </a:rPr>
              <a:t>for earnest love of thee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helde</a:t>
            </a:r>
            <a:r>
              <a:rPr lang="en-US" sz="2000" b="1" dirty="0">
                <a:solidFill>
                  <a:schemeClr val="tx1"/>
                </a:solidFill>
              </a:rPr>
              <a:t> her fast by the </a:t>
            </a:r>
            <a:r>
              <a:rPr lang="en-US" sz="2000" b="1" dirty="0" err="1">
                <a:solidFill>
                  <a:schemeClr val="tx1"/>
                </a:solidFill>
              </a:rPr>
              <a:t>haunche</a:t>
            </a:r>
            <a:r>
              <a:rPr lang="en-US" sz="2000" b="1" dirty="0">
                <a:solidFill>
                  <a:schemeClr val="tx1"/>
                </a:solidFill>
              </a:rPr>
              <a:t> bones,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rgbClr val="00B050"/>
                </a:solidFill>
              </a:rPr>
              <a:t>my </a:t>
            </a:r>
            <a:r>
              <a:rPr lang="en-US" sz="1600" b="1" dirty="0">
                <a:solidFill>
                  <a:srgbClr val="00B050"/>
                </a:solidFill>
              </a:rPr>
              <a:t>mistress, I perish*</a:t>
            </a:r>
            <a:r>
              <a:rPr lang="en-US" sz="1600" b="1" dirty="0">
                <a:solidFill>
                  <a:schemeClr val="tx1"/>
                </a:solidFill>
              </a:rPr>
              <a:t/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saide</a:t>
            </a:r>
            <a:r>
              <a:rPr lang="en-US" sz="2000" b="1" dirty="0">
                <a:solidFill>
                  <a:schemeClr val="tx1"/>
                </a:solidFill>
              </a:rPr>
              <a:t> "Leman, love me well at once,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Or I will </a:t>
            </a:r>
            <a:r>
              <a:rPr lang="en-US" sz="2000" b="1" dirty="0" err="1">
                <a:solidFill>
                  <a:schemeClr val="tx1"/>
                </a:solidFill>
              </a:rPr>
              <a:t>dien</a:t>
            </a:r>
            <a:r>
              <a:rPr lang="en-US" sz="2000" b="1" dirty="0">
                <a:solidFill>
                  <a:schemeClr val="tx1"/>
                </a:solidFill>
              </a:rPr>
              <a:t>, all so God me save</a:t>
            </a:r>
            <a:r>
              <a:rPr lang="en-US" sz="2000" b="1" dirty="0" smtClean="0">
                <a:solidFill>
                  <a:schemeClr val="tx1"/>
                </a:solidFill>
              </a:rPr>
              <a:t>.“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And </a:t>
            </a:r>
            <a:r>
              <a:rPr lang="en-US" sz="2000" b="1" dirty="0">
                <a:solidFill>
                  <a:schemeClr val="tx1"/>
                </a:solidFill>
              </a:rPr>
              <a:t>she sprang as a colt doth in the </a:t>
            </a:r>
            <a:r>
              <a:rPr lang="en-US" sz="2000" b="1" dirty="0" err="1" smtClean="0">
                <a:solidFill>
                  <a:schemeClr val="tx1"/>
                </a:solidFill>
              </a:rPr>
              <a:t>trave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with her head she writhed fast away,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said; "I will not kiss thee, by my fay*.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faith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Why let be,"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she, "let be, Nicholas,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Or I will cry out </a:t>
            </a:r>
            <a:r>
              <a:rPr lang="en-US" sz="2000" b="1" dirty="0" err="1">
                <a:solidFill>
                  <a:schemeClr val="tx1"/>
                </a:solidFill>
              </a:rPr>
              <a:t>harow</a:t>
            </a:r>
            <a:r>
              <a:rPr lang="en-US" sz="2000" b="1" dirty="0">
                <a:solidFill>
                  <a:schemeClr val="tx1"/>
                </a:solidFill>
              </a:rPr>
              <a:t> and alas</a:t>
            </a:r>
            <a:r>
              <a:rPr lang="en-US" sz="2000" b="1" dirty="0" smtClean="0">
                <a:solidFill>
                  <a:schemeClr val="tx1"/>
                </a:solidFill>
              </a:rPr>
              <a:t>!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Do away your </a:t>
            </a:r>
            <a:r>
              <a:rPr lang="en-US" sz="2000" b="1" dirty="0" err="1">
                <a:solidFill>
                  <a:schemeClr val="tx1"/>
                </a:solidFill>
              </a:rPr>
              <a:t>handes</a:t>
            </a:r>
            <a:r>
              <a:rPr lang="en-US" sz="2000" b="1" dirty="0">
                <a:solidFill>
                  <a:schemeClr val="tx1"/>
                </a:solidFill>
              </a:rPr>
              <a:t>, for your courtesy."</a:t>
            </a:r>
          </a:p>
        </p:txBody>
      </p:sp>
    </p:spTree>
    <p:extLst>
      <p:ext uri="{BB962C8B-B14F-4D97-AF65-F5344CB8AC3E}">
        <p14:creationId xmlns:p14="http://schemas.microsoft.com/office/powerpoint/2010/main" val="264508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s://encrypted-tbn2.google.com/images?q=tbn:ANd9GcQn-j54hIA9DXGx1VUIVRmMLCcjkEKOh8gOxGcM7rY2lVbLqOq3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"/>
            <a:ext cx="3762375" cy="28181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This Nicholas </a:t>
            </a:r>
            <a:r>
              <a:rPr lang="en-US" sz="2000" b="1" dirty="0" err="1">
                <a:solidFill>
                  <a:schemeClr val="tx1"/>
                </a:solidFill>
              </a:rPr>
              <a:t>gan</a:t>
            </a:r>
            <a:r>
              <a:rPr lang="en-US" sz="2000" b="1" dirty="0">
                <a:solidFill>
                  <a:schemeClr val="tx1"/>
                </a:solidFill>
              </a:rPr>
              <a:t> mercy for to cry,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spake</a:t>
            </a:r>
            <a:r>
              <a:rPr lang="en-US" sz="2000" b="1" dirty="0">
                <a:solidFill>
                  <a:schemeClr val="tx1"/>
                </a:solidFill>
              </a:rPr>
              <a:t> so fair, and </a:t>
            </a:r>
            <a:r>
              <a:rPr lang="en-US" sz="2000" b="1" dirty="0" err="1">
                <a:solidFill>
                  <a:schemeClr val="tx1"/>
                </a:solidFill>
              </a:rPr>
              <a:t>proffer'd</a:t>
            </a:r>
            <a:r>
              <a:rPr lang="en-US" sz="2000" b="1" dirty="0">
                <a:solidFill>
                  <a:schemeClr val="tx1"/>
                </a:solidFill>
              </a:rPr>
              <a:t> him so fast,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she her love him granted at the last,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swore her oath by Saint Thomas of Kent,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she would be at his </a:t>
            </a:r>
            <a:r>
              <a:rPr lang="en-US" sz="2000" b="1" dirty="0" err="1">
                <a:solidFill>
                  <a:schemeClr val="tx1"/>
                </a:solidFill>
              </a:rPr>
              <a:t>commandement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When that she may her leisure well espy.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"My husband is so full of jealousy,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but* ye </a:t>
            </a:r>
            <a:r>
              <a:rPr lang="en-US" sz="2000" b="1" dirty="0" err="1">
                <a:solidFill>
                  <a:schemeClr val="tx1"/>
                </a:solidFill>
              </a:rPr>
              <a:t>waite</a:t>
            </a:r>
            <a:r>
              <a:rPr lang="en-US" sz="2000" b="1" dirty="0">
                <a:solidFill>
                  <a:schemeClr val="tx1"/>
                </a:solidFill>
              </a:rPr>
              <a:t> well, and be privy,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unless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</a:t>
            </a:r>
            <a:r>
              <a:rPr lang="en-US" sz="2000" b="1" dirty="0" err="1">
                <a:solidFill>
                  <a:schemeClr val="tx1"/>
                </a:solidFill>
              </a:rPr>
              <a:t>wot</a:t>
            </a:r>
            <a:r>
              <a:rPr lang="en-US" sz="2000" b="1" dirty="0">
                <a:solidFill>
                  <a:schemeClr val="tx1"/>
                </a:solidFill>
              </a:rPr>
              <a:t> right well </a:t>
            </a:r>
            <a:r>
              <a:rPr lang="en-US" sz="2000" b="1" dirty="0" smtClean="0">
                <a:solidFill>
                  <a:schemeClr val="tx1"/>
                </a:solidFill>
              </a:rPr>
              <a:t>I </a:t>
            </a:r>
            <a:r>
              <a:rPr lang="en-US" sz="2000" b="1" dirty="0">
                <a:solidFill>
                  <a:schemeClr val="tx1"/>
                </a:solidFill>
              </a:rPr>
              <a:t>am but dead,"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she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"Ye </a:t>
            </a:r>
            <a:r>
              <a:rPr lang="en-US" sz="2000" b="1" dirty="0" err="1">
                <a:solidFill>
                  <a:schemeClr val="tx1"/>
                </a:solidFill>
              </a:rPr>
              <a:t>muste</a:t>
            </a:r>
            <a:r>
              <a:rPr lang="en-US" sz="2000" b="1" dirty="0">
                <a:solidFill>
                  <a:schemeClr val="tx1"/>
                </a:solidFill>
              </a:rPr>
              <a:t> be full </a:t>
            </a:r>
            <a:r>
              <a:rPr lang="en-US" sz="2000" b="1" dirty="0" err="1">
                <a:solidFill>
                  <a:schemeClr val="tx1"/>
                </a:solidFill>
              </a:rPr>
              <a:t>derne</a:t>
            </a:r>
            <a:r>
              <a:rPr lang="en-US" sz="2000" b="1" dirty="0">
                <a:solidFill>
                  <a:schemeClr val="tx1"/>
                </a:solidFill>
              </a:rPr>
              <a:t>* as in this case."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	*</a:t>
            </a:r>
            <a:r>
              <a:rPr lang="en-US" sz="2000" b="1" dirty="0">
                <a:solidFill>
                  <a:srgbClr val="00B050"/>
                </a:solidFill>
              </a:rPr>
              <a:t>secret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"Nay, thereof care thee </a:t>
            </a:r>
            <a:r>
              <a:rPr lang="en-US" sz="2000" b="1" dirty="0" err="1">
                <a:solidFill>
                  <a:schemeClr val="tx1"/>
                </a:solidFill>
              </a:rPr>
              <a:t>nought</a:t>
            </a:r>
            <a:r>
              <a:rPr lang="en-US" sz="2000" b="1" dirty="0">
                <a:solidFill>
                  <a:schemeClr val="tx1"/>
                </a:solidFill>
              </a:rPr>
              <a:t>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Nicholas: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"A clerk had *</a:t>
            </a:r>
            <a:r>
              <a:rPr lang="en-US" sz="2000" b="1" dirty="0" err="1">
                <a:solidFill>
                  <a:schemeClr val="tx1"/>
                </a:solidFill>
              </a:rPr>
              <a:t>litherly</a:t>
            </a:r>
            <a:r>
              <a:rPr lang="en-US" sz="2000" b="1" dirty="0">
                <a:solidFill>
                  <a:schemeClr val="tx1"/>
                </a:solidFill>
              </a:rPr>
              <a:t> beset his while*,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ill spent his time*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*But if* he could a carpenter beguile</a:t>
            </a:r>
            <a:r>
              <a:rPr lang="en-US" sz="2000" b="1" dirty="0" smtClean="0">
                <a:solidFill>
                  <a:schemeClr val="tx1"/>
                </a:solidFill>
              </a:rPr>
              <a:t>.“		</a:t>
            </a:r>
            <a:r>
              <a:rPr lang="en-US" sz="2000" b="1" dirty="0" smtClean="0">
                <a:solidFill>
                  <a:srgbClr val="00B050"/>
                </a:solidFill>
              </a:rPr>
              <a:t> 	*</a:t>
            </a:r>
            <a:r>
              <a:rPr lang="en-US" sz="2000" b="1" dirty="0">
                <a:solidFill>
                  <a:srgbClr val="00B050"/>
                </a:solidFill>
              </a:rPr>
              <a:t>unless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thus they were accorded and y-sworn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To wait a time, as I have said </a:t>
            </a:r>
            <a:r>
              <a:rPr lang="en-US" sz="2000" b="1" dirty="0" err="1">
                <a:solidFill>
                  <a:schemeClr val="tx1"/>
                </a:solidFill>
              </a:rPr>
              <a:t>beforn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When Nicholas had done thus every deal*,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whit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thwacked her about the </a:t>
            </a:r>
            <a:r>
              <a:rPr lang="en-US" sz="2000" b="1" dirty="0" err="1">
                <a:solidFill>
                  <a:schemeClr val="tx1"/>
                </a:solidFill>
              </a:rPr>
              <a:t>lendes</a:t>
            </a:r>
            <a:r>
              <a:rPr lang="en-US" sz="2000" b="1" dirty="0">
                <a:solidFill>
                  <a:schemeClr val="tx1"/>
                </a:solidFill>
              </a:rPr>
              <a:t>* well,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loins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</a:t>
            </a:r>
            <a:r>
              <a:rPr lang="en-US" sz="2000" b="1" dirty="0" err="1">
                <a:solidFill>
                  <a:schemeClr val="tx1"/>
                </a:solidFill>
              </a:rPr>
              <a:t>kiss'd</a:t>
            </a:r>
            <a:r>
              <a:rPr lang="en-US" sz="2000" b="1" dirty="0">
                <a:solidFill>
                  <a:schemeClr val="tx1"/>
                </a:solidFill>
              </a:rPr>
              <a:t> her sweet, and </a:t>
            </a:r>
            <a:r>
              <a:rPr lang="en-US" sz="2000" b="1" dirty="0" err="1">
                <a:solidFill>
                  <a:schemeClr val="tx1"/>
                </a:solidFill>
              </a:rPr>
              <a:t>taketh</a:t>
            </a:r>
            <a:r>
              <a:rPr lang="en-US" sz="2000" b="1" dirty="0">
                <a:solidFill>
                  <a:schemeClr val="tx1"/>
                </a:solidFill>
              </a:rPr>
              <a:t> his </a:t>
            </a:r>
            <a:r>
              <a:rPr lang="en-US" sz="2000" b="1" dirty="0" err="1">
                <a:solidFill>
                  <a:schemeClr val="tx1"/>
                </a:solidFill>
              </a:rPr>
              <a:t>psalt'ry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playeth</a:t>
            </a:r>
            <a:r>
              <a:rPr lang="en-US" sz="2000" b="1" dirty="0">
                <a:solidFill>
                  <a:schemeClr val="tx1"/>
                </a:solidFill>
              </a:rPr>
              <a:t> fast, and </a:t>
            </a:r>
            <a:r>
              <a:rPr lang="en-US" sz="2000" b="1" dirty="0" err="1">
                <a:solidFill>
                  <a:schemeClr val="tx1"/>
                </a:solidFill>
              </a:rPr>
              <a:t>maketh</a:t>
            </a:r>
            <a:r>
              <a:rPr lang="en-US" sz="2000" b="1" dirty="0">
                <a:solidFill>
                  <a:schemeClr val="tx1"/>
                </a:solidFill>
              </a:rPr>
              <a:t> melody.</a:t>
            </a:r>
          </a:p>
        </p:txBody>
      </p:sp>
    </p:spTree>
    <p:extLst>
      <p:ext uri="{BB962C8B-B14F-4D97-AF65-F5344CB8AC3E}">
        <p14:creationId xmlns:p14="http://schemas.microsoft.com/office/powerpoint/2010/main" val="226638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encrypted-tbn3.google.com/images?q=tbn:ANd9GcQiZr-A9q3j-nJ6JVz0xN69DesC527MdlbDLgYZiHj4e9nK9Fy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-228600"/>
            <a:ext cx="2933700" cy="3861709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Then fell it thus, that to the parish church,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Of </a:t>
            </a:r>
            <a:r>
              <a:rPr lang="en-US" sz="2000" b="1" dirty="0" err="1">
                <a:solidFill>
                  <a:schemeClr val="tx1"/>
                </a:solidFill>
              </a:rPr>
              <a:t>Christe's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owen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workes</a:t>
            </a:r>
            <a:r>
              <a:rPr lang="en-US" sz="2000" b="1" dirty="0">
                <a:solidFill>
                  <a:schemeClr val="tx1"/>
                </a:solidFill>
              </a:rPr>
              <a:t> for to </a:t>
            </a:r>
            <a:r>
              <a:rPr lang="en-US" sz="2000" b="1" dirty="0" err="1">
                <a:solidFill>
                  <a:schemeClr val="tx1"/>
                </a:solidFill>
              </a:rPr>
              <a:t>wirch</a:t>
            </a:r>
            <a:r>
              <a:rPr lang="en-US" sz="2000" b="1" dirty="0">
                <a:solidFill>
                  <a:schemeClr val="tx1"/>
                </a:solidFill>
              </a:rPr>
              <a:t>*,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work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good wife went upon a holy day;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Her forehead shone as bright as any day,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So was it </a:t>
            </a:r>
            <a:r>
              <a:rPr lang="en-US" sz="2000" b="1" dirty="0" err="1" smtClean="0">
                <a:solidFill>
                  <a:schemeClr val="tx1"/>
                </a:solidFill>
              </a:rPr>
              <a:t>washen</a:t>
            </a:r>
            <a:r>
              <a:rPr lang="en-US" sz="2000" b="1" dirty="0">
                <a:solidFill>
                  <a:schemeClr val="tx1"/>
                </a:solidFill>
              </a:rPr>
              <a:t>, when she left her </a:t>
            </a:r>
            <a:r>
              <a:rPr lang="en-US" sz="2000" b="1" dirty="0" err="1">
                <a:solidFill>
                  <a:schemeClr val="tx1"/>
                </a:solidFill>
              </a:rPr>
              <a:t>werk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B0F0"/>
                </a:solidFill>
              </a:rPr>
              <a:t>Now was there of that church a parish clerk,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The which that was y-</a:t>
            </a:r>
            <a:r>
              <a:rPr lang="en-US" sz="2000" b="1" dirty="0" err="1">
                <a:solidFill>
                  <a:srgbClr val="00B0F0"/>
                </a:solidFill>
              </a:rPr>
              <a:t>cleped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 err="1">
                <a:solidFill>
                  <a:srgbClr val="00B0F0"/>
                </a:solidFill>
              </a:rPr>
              <a:t>Absolon</a:t>
            </a:r>
            <a:r>
              <a:rPr lang="en-US" sz="2000" b="1" dirty="0">
                <a:solidFill>
                  <a:srgbClr val="00B0F0"/>
                </a:solidFill>
              </a:rPr>
              <a:t>.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 err="1">
                <a:solidFill>
                  <a:schemeClr val="tx1"/>
                </a:solidFill>
              </a:rPr>
              <a:t>Curl'd</a:t>
            </a:r>
            <a:r>
              <a:rPr lang="en-US" sz="2000" b="1" dirty="0">
                <a:solidFill>
                  <a:schemeClr val="tx1"/>
                </a:solidFill>
              </a:rPr>
              <a:t> was his hair, and as the gold it shone,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strutted* as a </a:t>
            </a:r>
            <a:r>
              <a:rPr lang="en-US" sz="2000" b="1" dirty="0" err="1">
                <a:solidFill>
                  <a:schemeClr val="tx1"/>
                </a:solidFill>
              </a:rPr>
              <a:t>fanne</a:t>
            </a:r>
            <a:r>
              <a:rPr lang="en-US" sz="2000" b="1" dirty="0">
                <a:solidFill>
                  <a:schemeClr val="tx1"/>
                </a:solidFill>
              </a:rPr>
              <a:t> large and broad;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stretched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Full straight and even lay his jolly </a:t>
            </a:r>
            <a:r>
              <a:rPr lang="en-US" sz="2000" b="1" dirty="0" err="1">
                <a:solidFill>
                  <a:schemeClr val="tx1"/>
                </a:solidFill>
              </a:rPr>
              <a:t>shode</a:t>
            </a:r>
            <a:r>
              <a:rPr lang="en-US" sz="2000" b="1" dirty="0">
                <a:solidFill>
                  <a:schemeClr val="tx1"/>
                </a:solidFill>
              </a:rPr>
              <a:t>*.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head of hair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His rode* was red, his eyen grey as goose,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complexion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With </a:t>
            </a:r>
            <a:r>
              <a:rPr lang="en-US" sz="2000" b="1" dirty="0" err="1">
                <a:solidFill>
                  <a:schemeClr val="tx1"/>
                </a:solidFill>
              </a:rPr>
              <a:t>Paule's</a:t>
            </a:r>
            <a:r>
              <a:rPr lang="en-US" sz="2000" b="1" dirty="0">
                <a:solidFill>
                  <a:schemeClr val="tx1"/>
                </a:solidFill>
              </a:rPr>
              <a:t> windows carven on his shoes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In hosen red he went full </a:t>
            </a:r>
            <a:r>
              <a:rPr lang="en-US" sz="2000" b="1" dirty="0" err="1">
                <a:solidFill>
                  <a:schemeClr val="tx1"/>
                </a:solidFill>
              </a:rPr>
              <a:t>fetisly</a:t>
            </a:r>
            <a:r>
              <a:rPr lang="en-US" sz="2000" b="1" dirty="0">
                <a:solidFill>
                  <a:schemeClr val="tx1"/>
                </a:solidFill>
              </a:rPr>
              <a:t>*.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daintily, neatly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Y-clad he was full small and properly,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All in a kirtle* of a light </a:t>
            </a:r>
            <a:r>
              <a:rPr lang="en-US" sz="2000" b="1" dirty="0" err="1">
                <a:solidFill>
                  <a:schemeClr val="tx1"/>
                </a:solidFill>
              </a:rPr>
              <a:t>waget</a:t>
            </a:r>
            <a:r>
              <a:rPr lang="en-US" sz="2000" b="1" dirty="0">
                <a:solidFill>
                  <a:schemeClr val="tx1"/>
                </a:solidFill>
              </a:rPr>
              <a:t>*;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	*</a:t>
            </a:r>
            <a:r>
              <a:rPr lang="en-US" sz="2000" b="1" dirty="0">
                <a:solidFill>
                  <a:srgbClr val="00B050"/>
                </a:solidFill>
              </a:rPr>
              <a:t>girdle **sky blue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Full fair and </a:t>
            </a:r>
            <a:r>
              <a:rPr lang="en-US" sz="2000" b="1" dirty="0" err="1">
                <a:solidFill>
                  <a:schemeClr val="tx1"/>
                </a:solidFill>
              </a:rPr>
              <a:t>thicke</a:t>
            </a:r>
            <a:r>
              <a:rPr lang="en-US" sz="2000" b="1" dirty="0">
                <a:solidFill>
                  <a:schemeClr val="tx1"/>
                </a:solidFill>
              </a:rPr>
              <a:t> be the pointes set,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thereupon he had a gay surplice,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As white as is the blossom on the rise*. </a:t>
            </a:r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</a:rPr>
              <a:t>	*twig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encrypted-tbn1.google.com/images?q=tbn:ANd9GcRXbIpCpAwgoyi95mrtvkaZsiAxshgtzulnH1LPyH-GfPssHS2of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762000"/>
            <a:ext cx="1857375" cy="246697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A merry child he was, so God me save;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Well could he </a:t>
            </a:r>
            <a:r>
              <a:rPr lang="en-US" sz="2000" b="1" dirty="0" err="1">
                <a:solidFill>
                  <a:schemeClr val="tx1"/>
                </a:solidFill>
              </a:rPr>
              <a:t>letten</a:t>
            </a:r>
            <a:r>
              <a:rPr lang="en-US" sz="2000" b="1" dirty="0">
                <a:solidFill>
                  <a:schemeClr val="tx1"/>
                </a:solidFill>
              </a:rPr>
              <a:t> blood, and clip, and shave,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make a charter of land, and a quittance.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In twenty manners could he trip and dance,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After the school of </a:t>
            </a:r>
            <a:r>
              <a:rPr lang="en-US" sz="2000" b="1" dirty="0" err="1">
                <a:solidFill>
                  <a:schemeClr val="tx1"/>
                </a:solidFill>
              </a:rPr>
              <a:t>Oxenforde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tho</a:t>
            </a:r>
            <a:r>
              <a:rPr lang="en-US" sz="2000" b="1" dirty="0" smtClean="0">
                <a:solidFill>
                  <a:schemeClr val="tx1"/>
                </a:solidFill>
              </a:rPr>
              <a:t>*, 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then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with his </a:t>
            </a:r>
            <a:r>
              <a:rPr lang="en-US" sz="2000" b="1" dirty="0" err="1">
                <a:solidFill>
                  <a:schemeClr val="tx1"/>
                </a:solidFill>
              </a:rPr>
              <a:t>legges</a:t>
            </a:r>
            <a:r>
              <a:rPr lang="en-US" sz="2000" b="1" dirty="0">
                <a:solidFill>
                  <a:schemeClr val="tx1"/>
                </a:solidFill>
              </a:rPr>
              <a:t> caste to and fro;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playen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songes</a:t>
            </a:r>
            <a:r>
              <a:rPr lang="en-US" sz="2000" b="1" dirty="0">
                <a:solidFill>
                  <a:schemeClr val="tx1"/>
                </a:solidFill>
              </a:rPr>
              <a:t> on a small </a:t>
            </a:r>
            <a:r>
              <a:rPr lang="en-US" sz="2000" b="1" dirty="0" err="1">
                <a:solidFill>
                  <a:schemeClr val="tx1"/>
                </a:solidFill>
              </a:rPr>
              <a:t>ribible</a:t>
            </a:r>
            <a:r>
              <a:rPr lang="en-US" sz="2000" b="1" dirty="0">
                <a:solidFill>
                  <a:schemeClr val="tx1"/>
                </a:solidFill>
              </a:rPr>
              <a:t>*;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fiddle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Thereto he sung sometimes a loud </a:t>
            </a:r>
            <a:r>
              <a:rPr lang="en-US" sz="2000" b="1" dirty="0" err="1">
                <a:solidFill>
                  <a:schemeClr val="tx1"/>
                </a:solidFill>
              </a:rPr>
              <a:t>quinible</a:t>
            </a:r>
            <a:r>
              <a:rPr lang="en-US" sz="2000" b="1" dirty="0">
                <a:solidFill>
                  <a:schemeClr val="tx1"/>
                </a:solidFill>
              </a:rPr>
              <a:t>*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treble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as well could he </a:t>
            </a:r>
            <a:r>
              <a:rPr lang="en-US" sz="2000" b="1" dirty="0" smtClean="0">
                <a:solidFill>
                  <a:schemeClr val="tx1"/>
                </a:solidFill>
              </a:rPr>
              <a:t>play </a:t>
            </a:r>
            <a:r>
              <a:rPr lang="en-US" sz="2000" b="1" dirty="0">
                <a:solidFill>
                  <a:schemeClr val="tx1"/>
                </a:solidFill>
              </a:rPr>
              <a:t>on a gitern.*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guitar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endParaRPr lang="en-US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In all the town was </a:t>
            </a:r>
            <a:r>
              <a:rPr lang="en-US" sz="2000" b="1" dirty="0" err="1">
                <a:solidFill>
                  <a:schemeClr val="tx1"/>
                </a:solidFill>
              </a:rPr>
              <a:t>brewhouse</a:t>
            </a:r>
            <a:r>
              <a:rPr lang="en-US" sz="2000" b="1" dirty="0">
                <a:solidFill>
                  <a:schemeClr val="tx1"/>
                </a:solidFill>
              </a:rPr>
              <a:t> nor tavern,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he not visited with his </a:t>
            </a:r>
            <a:r>
              <a:rPr lang="en-US" sz="2000" b="1" dirty="0" err="1">
                <a:solidFill>
                  <a:schemeClr val="tx1"/>
                </a:solidFill>
              </a:rPr>
              <a:t>solas</a:t>
            </a:r>
            <a:r>
              <a:rPr lang="en-US" sz="2000" b="1" dirty="0">
                <a:solidFill>
                  <a:schemeClr val="tx1"/>
                </a:solidFill>
              </a:rPr>
              <a:t>*,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mirth, sport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There as that any *</a:t>
            </a:r>
            <a:r>
              <a:rPr lang="en-US" sz="2000" b="1" dirty="0" err="1">
                <a:solidFill>
                  <a:schemeClr val="tx1"/>
                </a:solidFill>
              </a:rPr>
              <a:t>garnard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tapstere</a:t>
            </a:r>
            <a:r>
              <a:rPr lang="en-US" sz="2000" b="1" dirty="0">
                <a:solidFill>
                  <a:schemeClr val="tx1"/>
                </a:solidFill>
              </a:rPr>
              <a:t>* was.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licentious barmaid*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sooth to say he was </a:t>
            </a:r>
            <a:r>
              <a:rPr lang="en-US" sz="2000" b="1" dirty="0" err="1">
                <a:solidFill>
                  <a:schemeClr val="tx1"/>
                </a:solidFill>
              </a:rPr>
              <a:t>somedeal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squaimous</a:t>
            </a:r>
            <a:r>
              <a:rPr lang="en-US" sz="2000" b="1" dirty="0">
                <a:solidFill>
                  <a:schemeClr val="tx1"/>
                </a:solidFill>
              </a:rPr>
              <a:t>*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squeamish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Of farting, and of </a:t>
            </a:r>
            <a:r>
              <a:rPr lang="en-US" sz="2000" b="1" dirty="0" err="1">
                <a:solidFill>
                  <a:schemeClr val="tx1"/>
                </a:solidFill>
              </a:rPr>
              <a:t>speeche</a:t>
            </a:r>
            <a:r>
              <a:rPr lang="en-US" sz="2000" b="1" dirty="0">
                <a:solidFill>
                  <a:schemeClr val="tx1"/>
                </a:solidFill>
              </a:rPr>
              <a:t> dangerous.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, that jolly was and gay,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Went with a censer on the holy day,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Censing* the wives of the parish fast;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burning incense for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many a lovely look he on them cast,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namely* on this carpenter's wife: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especially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To look on her him thought a merry life.</a:t>
            </a:r>
          </a:p>
        </p:txBody>
      </p:sp>
    </p:spTree>
    <p:extLst>
      <p:ext uri="{BB962C8B-B14F-4D97-AF65-F5344CB8AC3E}">
        <p14:creationId xmlns:p14="http://schemas.microsoft.com/office/powerpoint/2010/main" val="8454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1.google.com/images?q=tbn:ANd9GcTiYOdOaLHsPxglLkpTcFpVj7aAljr3jUKQE8J3_nIpccTvrza2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508" y="33339"/>
            <a:ext cx="15240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extremedui.net/wp-content/uploads/2011/05/Drunk-and-Driv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508" y="1918855"/>
            <a:ext cx="3829050" cy="27051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When that the Knight had thus his tale told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In all the rout was neither young nor old,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he not said it was a noble story,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worthy to be *</a:t>
            </a:r>
            <a:r>
              <a:rPr lang="en-US" sz="2000" b="1" dirty="0" err="1">
                <a:solidFill>
                  <a:schemeClr val="tx1"/>
                </a:solidFill>
              </a:rPr>
              <a:t>drawen</a:t>
            </a:r>
            <a:r>
              <a:rPr lang="en-US" sz="2000" b="1" dirty="0">
                <a:solidFill>
                  <a:schemeClr val="tx1"/>
                </a:solidFill>
              </a:rPr>
              <a:t> to memory*;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recorded*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*namely the gentles* every one.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1200" b="1" dirty="0">
                <a:solidFill>
                  <a:srgbClr val="00B050"/>
                </a:solidFill>
              </a:rPr>
              <a:t>*</a:t>
            </a:r>
            <a:r>
              <a:rPr lang="en-US" sz="1200" b="1" dirty="0">
                <a:solidFill>
                  <a:srgbClr val="00B050"/>
                </a:solidFill>
              </a:rPr>
              <a:t>especially the gentlefolk*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Our Host then </a:t>
            </a:r>
            <a:r>
              <a:rPr lang="en-US" sz="2000" b="1" dirty="0" err="1">
                <a:solidFill>
                  <a:schemeClr val="tx1"/>
                </a:solidFill>
              </a:rPr>
              <a:t>laugh'd</a:t>
            </a:r>
            <a:r>
              <a:rPr lang="en-US" sz="2000" b="1" dirty="0">
                <a:solidFill>
                  <a:schemeClr val="tx1"/>
                </a:solidFill>
              </a:rPr>
              <a:t> and swore, "So may I </a:t>
            </a:r>
            <a:r>
              <a:rPr lang="en-US" sz="2000" b="1" dirty="0" err="1">
                <a:solidFill>
                  <a:schemeClr val="tx1"/>
                </a:solidFill>
              </a:rPr>
              <a:t>gon</a:t>
            </a:r>
            <a:r>
              <a:rPr lang="en-US" sz="2000" b="1" dirty="0">
                <a:solidFill>
                  <a:schemeClr val="tx1"/>
                </a:solidFill>
              </a:rPr>
              <a:t>,* </a:t>
            </a: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prosper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goes aright; *unbuckled is the mail;*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1600" b="1" dirty="0">
                <a:solidFill>
                  <a:srgbClr val="00B050"/>
                </a:solidFill>
              </a:rPr>
              <a:t>*</a:t>
            </a:r>
            <a:r>
              <a:rPr lang="en-US" sz="1600" b="1" dirty="0">
                <a:solidFill>
                  <a:srgbClr val="00B050"/>
                </a:solidFill>
              </a:rPr>
              <a:t>the budget is opened*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Let see now who shall tell another tale: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</a:t>
            </a:r>
            <a:r>
              <a:rPr lang="en-US" sz="2000" b="1" dirty="0" err="1">
                <a:solidFill>
                  <a:schemeClr val="tx1"/>
                </a:solidFill>
              </a:rPr>
              <a:t>truely</a:t>
            </a:r>
            <a:r>
              <a:rPr lang="en-US" sz="2000" b="1" dirty="0">
                <a:solidFill>
                  <a:schemeClr val="tx1"/>
                </a:solidFill>
              </a:rPr>
              <a:t> this game is well begun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Now </a:t>
            </a:r>
            <a:r>
              <a:rPr lang="en-US" sz="2000" b="1" dirty="0" err="1">
                <a:solidFill>
                  <a:schemeClr val="tx1"/>
                </a:solidFill>
              </a:rPr>
              <a:t>telleth</a:t>
            </a:r>
            <a:r>
              <a:rPr lang="en-US" sz="2000" b="1" dirty="0">
                <a:solidFill>
                  <a:schemeClr val="tx1"/>
                </a:solidFill>
              </a:rPr>
              <a:t> ye, </a:t>
            </a:r>
            <a:r>
              <a:rPr lang="en-US" sz="2000" b="1" dirty="0">
                <a:solidFill>
                  <a:srgbClr val="00B0F0"/>
                </a:solidFill>
              </a:rPr>
              <a:t>Sir Monk</a:t>
            </a:r>
            <a:r>
              <a:rPr lang="en-US" sz="2000" b="1" dirty="0">
                <a:solidFill>
                  <a:schemeClr val="tx1"/>
                </a:solidFill>
              </a:rPr>
              <a:t>, if that ye </a:t>
            </a:r>
            <a:r>
              <a:rPr lang="en-US" sz="2000" b="1" dirty="0" err="1">
                <a:solidFill>
                  <a:schemeClr val="tx1"/>
                </a:solidFill>
              </a:rPr>
              <a:t>conne</a:t>
            </a:r>
            <a:r>
              <a:rPr lang="en-US" sz="2000" b="1" dirty="0">
                <a:solidFill>
                  <a:schemeClr val="tx1"/>
                </a:solidFill>
              </a:rPr>
              <a:t>*,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know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Somewhat, to </a:t>
            </a:r>
            <a:r>
              <a:rPr lang="en-US" sz="2000" b="1" dirty="0" err="1">
                <a:solidFill>
                  <a:schemeClr val="tx1"/>
                </a:solidFill>
              </a:rPr>
              <a:t>quiten</a:t>
            </a:r>
            <a:r>
              <a:rPr lang="en-US" sz="2000" b="1" dirty="0">
                <a:solidFill>
                  <a:schemeClr val="tx1"/>
                </a:solidFill>
              </a:rPr>
              <a:t>* with the </a:t>
            </a:r>
            <a:r>
              <a:rPr lang="en-US" sz="2000" b="1" dirty="0" err="1">
                <a:solidFill>
                  <a:schemeClr val="tx1"/>
                </a:solidFill>
              </a:rPr>
              <a:t>Knighte's</a:t>
            </a:r>
            <a:r>
              <a:rPr lang="en-US" sz="2000" b="1" dirty="0">
                <a:solidFill>
                  <a:schemeClr val="tx1"/>
                </a:solidFill>
              </a:rPr>
              <a:t> tale." </a:t>
            </a: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match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 Miller that </a:t>
            </a:r>
            <a:r>
              <a:rPr lang="en-US" sz="2000" b="1" dirty="0" err="1">
                <a:solidFill>
                  <a:schemeClr val="tx1"/>
                </a:solidFill>
              </a:rPr>
              <a:t>fordrunken</a:t>
            </a:r>
            <a:r>
              <a:rPr lang="en-US" sz="2000" b="1" dirty="0">
                <a:solidFill>
                  <a:schemeClr val="tx1"/>
                </a:solidFill>
              </a:rPr>
              <a:t> was all pale,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So that </a:t>
            </a:r>
            <a:r>
              <a:rPr lang="en-US" sz="2000" b="1" dirty="0" err="1">
                <a:solidFill>
                  <a:schemeClr val="tx1"/>
                </a:solidFill>
              </a:rPr>
              <a:t>unnethes</a:t>
            </a:r>
            <a:r>
              <a:rPr lang="en-US" sz="2000" b="1" dirty="0">
                <a:solidFill>
                  <a:schemeClr val="tx1"/>
                </a:solidFill>
              </a:rPr>
              <a:t>* upon his horse he sat,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with difficulty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would </a:t>
            </a:r>
            <a:r>
              <a:rPr lang="en-US" sz="2000" b="1" dirty="0" err="1">
                <a:solidFill>
                  <a:schemeClr val="tx1"/>
                </a:solidFill>
              </a:rPr>
              <a:t>avalen</a:t>
            </a:r>
            <a:r>
              <a:rPr lang="en-US" sz="2000" b="1" dirty="0">
                <a:solidFill>
                  <a:schemeClr val="tx1"/>
                </a:solidFill>
              </a:rPr>
              <a:t>* neither hood nor hat,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uncover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Nor abide* no man for his courtesy, </a:t>
            </a:r>
            <a:r>
              <a:rPr lang="en-US" sz="2000" b="1" dirty="0">
                <a:solidFill>
                  <a:schemeClr val="tx1"/>
                </a:solidFill>
              </a:rPr>
              <a:t>	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give way to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in Pilate's </a:t>
            </a:r>
            <a:r>
              <a:rPr lang="en-US" sz="2000" b="1" dirty="0">
                <a:solidFill>
                  <a:schemeClr val="tx1"/>
                </a:solidFill>
              </a:rPr>
              <a:t>voice </a:t>
            </a:r>
            <a:r>
              <a:rPr lang="en-US" sz="2000" b="1" dirty="0">
                <a:solidFill>
                  <a:schemeClr val="tx1"/>
                </a:solidFill>
              </a:rPr>
              <a:t>he </a:t>
            </a:r>
            <a:r>
              <a:rPr lang="en-US" sz="2000" b="1" dirty="0" err="1">
                <a:solidFill>
                  <a:schemeClr val="tx1"/>
                </a:solidFill>
              </a:rPr>
              <a:t>gan</a:t>
            </a:r>
            <a:r>
              <a:rPr lang="en-US" sz="2000" b="1" dirty="0">
                <a:solidFill>
                  <a:schemeClr val="tx1"/>
                </a:solidFill>
              </a:rPr>
              <a:t> to cry,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swore by </a:t>
            </a:r>
            <a:r>
              <a:rPr lang="en-US" sz="2000" b="1" dirty="0" err="1">
                <a:solidFill>
                  <a:schemeClr val="tx1"/>
                </a:solidFill>
              </a:rPr>
              <a:t>armes</a:t>
            </a:r>
            <a:r>
              <a:rPr lang="en-US" sz="2000" b="1" dirty="0">
                <a:solidFill>
                  <a:schemeClr val="tx1"/>
                </a:solidFill>
              </a:rPr>
              <a:t>, and by blood, and bones,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"I can a noble tale for the </a:t>
            </a:r>
            <a:r>
              <a:rPr lang="en-US" sz="2000" b="1" dirty="0" err="1">
                <a:solidFill>
                  <a:srgbClr val="00B0F0"/>
                </a:solidFill>
              </a:rPr>
              <a:t>nones</a:t>
            </a:r>
            <a:r>
              <a:rPr lang="en-US" sz="2000" b="1" dirty="0">
                <a:solidFill>
                  <a:srgbClr val="00B0F0"/>
                </a:solidFill>
              </a:rPr>
              <a:t>* </a:t>
            </a:r>
            <a:r>
              <a:rPr lang="en-US" sz="2000" b="1" dirty="0">
                <a:solidFill>
                  <a:schemeClr val="tx1"/>
                </a:solidFill>
              </a:rPr>
              <a:t>	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occasion,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With which I will now </a:t>
            </a:r>
            <a:r>
              <a:rPr lang="en-US" sz="2000" b="1" u="sng" dirty="0">
                <a:solidFill>
                  <a:srgbClr val="00B0F0"/>
                </a:solidFill>
              </a:rPr>
              <a:t>quite</a:t>
            </a:r>
            <a:r>
              <a:rPr lang="en-US" sz="2000" b="1" dirty="0">
                <a:solidFill>
                  <a:srgbClr val="00B0F0"/>
                </a:solidFill>
              </a:rPr>
              <a:t>* the </a:t>
            </a:r>
            <a:r>
              <a:rPr lang="en-US" sz="2000" b="1" dirty="0" err="1">
                <a:solidFill>
                  <a:srgbClr val="00B0F0"/>
                </a:solidFill>
              </a:rPr>
              <a:t>Knighte's</a:t>
            </a:r>
            <a:r>
              <a:rPr lang="en-US" sz="2000" b="1" dirty="0">
                <a:solidFill>
                  <a:srgbClr val="00B0F0"/>
                </a:solidFill>
              </a:rPr>
              <a:t> tale." </a:t>
            </a: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rgbClr val="00B0F0"/>
                </a:solidFill>
              </a:rPr>
              <a:t>*</a:t>
            </a:r>
            <a:r>
              <a:rPr lang="en-US" sz="2000" b="1" dirty="0">
                <a:solidFill>
                  <a:srgbClr val="00B0F0"/>
                </a:solidFill>
              </a:rPr>
              <a:t>match</a:t>
            </a:r>
          </a:p>
        </p:txBody>
      </p:sp>
    </p:spTree>
    <p:extLst>
      <p:ext uri="{BB962C8B-B14F-4D97-AF65-F5344CB8AC3E}">
        <p14:creationId xmlns:p14="http://schemas.microsoft.com/office/powerpoint/2010/main" val="40944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5867400" cy="1828800"/>
          </a:xfrm>
        </p:spPr>
        <p:txBody>
          <a:bodyPr/>
          <a:lstStyle/>
          <a:p>
            <a:r>
              <a:rPr lang="en-US" sz="4000" dirty="0" smtClean="0"/>
              <a:t>Miller Check #1</a:t>
            </a:r>
            <a:br>
              <a:rPr lang="en-US" sz="4000" dirty="0" smtClean="0"/>
            </a:br>
            <a:r>
              <a:rPr lang="en-US" sz="4000" dirty="0" smtClean="0"/>
              <a:t>16 Points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2316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Who is living with the carpenter?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Why is the carpenter suspicious of men around his wife?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What is Nicholas thinking about?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How does Chaucer describe the Carpenter’s Wife?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5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85800"/>
            <a:ext cx="8229600" cy="16002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Characters so far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The Carpenter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Really old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Owns the house where Nicholas is living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Is married to </a:t>
            </a:r>
            <a:r>
              <a:rPr lang="en-US" b="1" dirty="0" err="1" smtClean="0">
                <a:solidFill>
                  <a:srgbClr val="00B0F0"/>
                </a:solidFill>
              </a:rPr>
              <a:t>Alisoun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The Carpenter’s Wife (</a:t>
            </a:r>
            <a:r>
              <a:rPr lang="en-US" b="1" dirty="0" err="1" smtClean="0">
                <a:solidFill>
                  <a:srgbClr val="00B0F0"/>
                </a:solidFill>
              </a:rPr>
              <a:t>Alisoun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Really young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Has the </a:t>
            </a:r>
            <a:r>
              <a:rPr lang="en-US" b="1" dirty="0" err="1" smtClean="0">
                <a:solidFill>
                  <a:srgbClr val="00B0F0"/>
                </a:solidFill>
              </a:rPr>
              <a:t>hots</a:t>
            </a:r>
            <a:r>
              <a:rPr lang="en-US" b="1" dirty="0" smtClean="0">
                <a:solidFill>
                  <a:srgbClr val="00B0F0"/>
                </a:solidFill>
              </a:rPr>
              <a:t> for Nicholas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Nicholas the Clerk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Works for the </a:t>
            </a:r>
            <a:r>
              <a:rPr lang="en-US" b="1" dirty="0" err="1" smtClean="0">
                <a:solidFill>
                  <a:srgbClr val="00B0F0"/>
                </a:solidFill>
              </a:rPr>
              <a:t>Carpentera</a:t>
            </a:r>
            <a:endParaRPr lang="en-US" b="1" dirty="0" smtClean="0">
              <a:solidFill>
                <a:srgbClr val="00B0F0"/>
              </a:solidFill>
            </a:endParaRP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Lives in the same house as </a:t>
            </a:r>
            <a:r>
              <a:rPr lang="en-US" b="1" dirty="0" err="1" smtClean="0">
                <a:solidFill>
                  <a:srgbClr val="00B0F0"/>
                </a:solidFill>
              </a:rPr>
              <a:t>Alisoun</a:t>
            </a:r>
            <a:r>
              <a:rPr lang="en-US" b="1" dirty="0" smtClean="0">
                <a:solidFill>
                  <a:srgbClr val="00B0F0"/>
                </a:solidFill>
              </a:rPr>
              <a:t> and the Carpenter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Studies Astrology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Really horny for </a:t>
            </a:r>
            <a:r>
              <a:rPr lang="en-US" b="1" dirty="0" err="1" smtClean="0">
                <a:solidFill>
                  <a:srgbClr val="00B0F0"/>
                </a:solidFill>
              </a:rPr>
              <a:t>Alisoun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 smtClean="0">
                <a:solidFill>
                  <a:srgbClr val="00B0F0"/>
                </a:solidFill>
              </a:rPr>
              <a:t>Absolom</a:t>
            </a:r>
            <a:r>
              <a:rPr lang="en-US" b="1" dirty="0" smtClean="0">
                <a:solidFill>
                  <a:srgbClr val="00B0F0"/>
                </a:solidFill>
              </a:rPr>
              <a:t> the Church Clerk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Works for the local church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Plays a lot of music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Doesn’t really have a chance with </a:t>
            </a:r>
            <a:r>
              <a:rPr lang="en-US" b="1" dirty="0" err="1" smtClean="0">
                <a:solidFill>
                  <a:srgbClr val="00B0F0"/>
                </a:solidFill>
              </a:rPr>
              <a:t>Alisoun</a:t>
            </a:r>
            <a:endParaRPr lang="en-US" b="1" dirty="0" smtClean="0">
              <a:solidFill>
                <a:srgbClr val="00B0F0"/>
              </a:solidFill>
            </a:endParaRP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Also, really horny for </a:t>
            </a:r>
            <a:r>
              <a:rPr lang="en-US" b="1" dirty="0" err="1" smtClean="0">
                <a:solidFill>
                  <a:srgbClr val="00B0F0"/>
                </a:solidFill>
              </a:rPr>
              <a:t>Alisoun</a:t>
            </a:r>
            <a:endParaRPr lang="en-US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3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2.google.com/images?q=tbn:ANd9GcTPrY8gHVhNNwmDvQyTLHDKHnU0o9bP6HmCLiEEe4nrIM-e3CTZ7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62000"/>
            <a:ext cx="4724400" cy="31242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She was so proper, and sweet, and </a:t>
            </a:r>
            <a:r>
              <a:rPr lang="en-US" sz="1800" b="1" dirty="0" err="1">
                <a:solidFill>
                  <a:schemeClr val="tx1"/>
                </a:solidFill>
              </a:rPr>
              <a:t>likerous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I dare well say, if she had been a mouse,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he a cat, he would *her </a:t>
            </a:r>
            <a:r>
              <a:rPr lang="en-US" sz="1800" b="1" dirty="0" err="1">
                <a:solidFill>
                  <a:schemeClr val="tx1"/>
                </a:solidFill>
              </a:rPr>
              <a:t>hent</a:t>
            </a:r>
            <a:r>
              <a:rPr lang="en-US" sz="1800" b="1" dirty="0">
                <a:solidFill>
                  <a:schemeClr val="tx1"/>
                </a:solidFill>
              </a:rPr>
              <a:t> anon*.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600" b="1" dirty="0" smtClean="0">
                <a:solidFill>
                  <a:srgbClr val="00B050"/>
                </a:solidFill>
              </a:rPr>
              <a:t>*have </a:t>
            </a:r>
            <a:r>
              <a:rPr lang="en-US" sz="1600" b="1" dirty="0">
                <a:solidFill>
                  <a:srgbClr val="00B050"/>
                </a:solidFill>
              </a:rPr>
              <a:t>soon caught her*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rgbClr val="00B0F0"/>
                </a:solidFill>
              </a:rPr>
              <a:t>This parish clerk, this jolly </a:t>
            </a:r>
            <a:r>
              <a:rPr lang="en-US" sz="1800" b="1" dirty="0" err="1">
                <a:solidFill>
                  <a:srgbClr val="00B0F0"/>
                </a:solidFill>
              </a:rPr>
              <a:t>Absolon</a:t>
            </a:r>
            <a:r>
              <a:rPr lang="en-US" sz="1800" b="1" dirty="0">
                <a:solidFill>
                  <a:srgbClr val="00B0F0"/>
                </a:solidFill>
              </a:rPr>
              <a:t>,</a:t>
            </a:r>
            <a:br>
              <a:rPr lang="en-US" sz="1800" b="1" dirty="0">
                <a:solidFill>
                  <a:srgbClr val="00B0F0"/>
                </a:solidFill>
              </a:rPr>
            </a:br>
            <a:r>
              <a:rPr lang="en-US" sz="1800" b="1" dirty="0">
                <a:solidFill>
                  <a:srgbClr val="00B0F0"/>
                </a:solidFill>
              </a:rPr>
              <a:t>Hath in his </a:t>
            </a:r>
            <a:r>
              <a:rPr lang="en-US" sz="1800" b="1" dirty="0" err="1">
                <a:solidFill>
                  <a:srgbClr val="00B0F0"/>
                </a:solidFill>
              </a:rPr>
              <a:t>hearte</a:t>
            </a:r>
            <a:r>
              <a:rPr lang="en-US" sz="1800" b="1" dirty="0">
                <a:solidFill>
                  <a:srgbClr val="00B0F0"/>
                </a:solidFill>
              </a:rPr>
              <a:t> such a love-longing!</a:t>
            </a:r>
            <a:br>
              <a:rPr lang="en-US" sz="1800" b="1" dirty="0">
                <a:solidFill>
                  <a:srgbClr val="00B0F0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That of no wife took he none offering;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For courtesy he said he </a:t>
            </a:r>
            <a:r>
              <a:rPr lang="en-US" sz="1800" b="1" dirty="0" err="1">
                <a:solidFill>
                  <a:schemeClr val="tx1"/>
                </a:solidFill>
              </a:rPr>
              <a:t>woulde</a:t>
            </a:r>
            <a:r>
              <a:rPr lang="en-US" sz="1800" b="1" dirty="0">
                <a:solidFill>
                  <a:schemeClr val="tx1"/>
                </a:solidFill>
              </a:rPr>
              <a:t> none.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The moon at night full clear and </a:t>
            </a:r>
            <a:r>
              <a:rPr lang="en-US" sz="1800" b="1" dirty="0" err="1">
                <a:solidFill>
                  <a:schemeClr val="tx1"/>
                </a:solidFill>
              </a:rPr>
              <a:t>brighte</a:t>
            </a:r>
            <a:r>
              <a:rPr lang="en-US" sz="1800" b="1" dirty="0">
                <a:solidFill>
                  <a:schemeClr val="tx1"/>
                </a:solidFill>
              </a:rPr>
              <a:t> shone,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</a:t>
            </a:r>
            <a:r>
              <a:rPr lang="en-US" sz="1800" b="1" dirty="0" err="1">
                <a:solidFill>
                  <a:schemeClr val="tx1"/>
                </a:solidFill>
              </a:rPr>
              <a:t>Absolon</a:t>
            </a:r>
            <a:r>
              <a:rPr lang="en-US" sz="1800" b="1" dirty="0">
                <a:solidFill>
                  <a:schemeClr val="tx1"/>
                </a:solidFill>
              </a:rPr>
              <a:t> his </a:t>
            </a:r>
            <a:r>
              <a:rPr lang="en-US" sz="1800" b="1" dirty="0" err="1">
                <a:solidFill>
                  <a:schemeClr val="tx1"/>
                </a:solidFill>
              </a:rPr>
              <a:t>gitern</a:t>
            </a:r>
            <a:r>
              <a:rPr lang="en-US" sz="1800" b="1" dirty="0">
                <a:solidFill>
                  <a:schemeClr val="tx1"/>
                </a:solidFill>
              </a:rPr>
              <a:t> hath y-taken,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For paramours he </a:t>
            </a:r>
            <a:r>
              <a:rPr lang="en-US" sz="1800" b="1" dirty="0" err="1">
                <a:solidFill>
                  <a:schemeClr val="tx1"/>
                </a:solidFill>
              </a:rPr>
              <a:t>thoughte</a:t>
            </a:r>
            <a:r>
              <a:rPr lang="en-US" sz="1800" b="1" dirty="0">
                <a:solidFill>
                  <a:schemeClr val="tx1"/>
                </a:solidFill>
              </a:rPr>
              <a:t> for to waken,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forth he went, </a:t>
            </a:r>
            <a:r>
              <a:rPr lang="en-US" sz="1800" b="1" dirty="0" err="1">
                <a:solidFill>
                  <a:schemeClr val="tx1"/>
                </a:solidFill>
              </a:rPr>
              <a:t>jolif</a:t>
            </a:r>
            <a:r>
              <a:rPr lang="en-US" sz="1800" b="1" dirty="0">
                <a:solidFill>
                  <a:schemeClr val="tx1"/>
                </a:solidFill>
              </a:rPr>
              <a:t>* and amorous,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joyous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Till he came to the </a:t>
            </a:r>
            <a:r>
              <a:rPr lang="en-US" sz="1800" b="1" dirty="0" err="1">
                <a:solidFill>
                  <a:schemeClr val="tx1"/>
                </a:solidFill>
              </a:rPr>
              <a:t>carpentere's</a:t>
            </a:r>
            <a:r>
              <a:rPr lang="en-US" sz="1800" b="1" dirty="0">
                <a:solidFill>
                  <a:schemeClr val="tx1"/>
                </a:solidFill>
              </a:rPr>
              <a:t> house</a:t>
            </a:r>
            <a:r>
              <a:rPr lang="en-US" sz="1800" b="1" dirty="0" smtClean="0">
                <a:solidFill>
                  <a:schemeClr val="tx1"/>
                </a:solidFill>
              </a:rPr>
              <a:t>,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 little after the cock had y-crow,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*dressed him* under a shot </a:t>
            </a:r>
            <a:r>
              <a:rPr lang="en-US" sz="1800" b="1" dirty="0" smtClean="0">
                <a:solidFill>
                  <a:schemeClr val="tx1"/>
                </a:solidFill>
              </a:rPr>
              <a:t>window, 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stationed himself</a:t>
            </a:r>
            <a:r>
              <a:rPr lang="en-US" sz="1800" b="1" dirty="0" smtClean="0">
                <a:solidFill>
                  <a:srgbClr val="00B050"/>
                </a:solidFill>
              </a:rPr>
              <a:t>.*</a:t>
            </a:r>
          </a:p>
          <a:p>
            <a:pPr marL="0" indent="0"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That was upon the </a:t>
            </a:r>
            <a:r>
              <a:rPr lang="en-US" sz="1800" b="1" dirty="0" err="1">
                <a:solidFill>
                  <a:schemeClr val="tx1"/>
                </a:solidFill>
              </a:rPr>
              <a:t>carpentere's</a:t>
            </a:r>
            <a:r>
              <a:rPr lang="en-US" sz="1800" b="1" dirty="0">
                <a:solidFill>
                  <a:schemeClr val="tx1"/>
                </a:solidFill>
              </a:rPr>
              <a:t> wall.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He </a:t>
            </a:r>
            <a:r>
              <a:rPr lang="en-US" sz="1800" b="1" dirty="0" err="1">
                <a:solidFill>
                  <a:schemeClr val="tx1"/>
                </a:solidFill>
              </a:rPr>
              <a:t>singeth</a:t>
            </a:r>
            <a:r>
              <a:rPr lang="en-US" sz="1800" b="1" dirty="0">
                <a:solidFill>
                  <a:schemeClr val="tx1"/>
                </a:solidFill>
              </a:rPr>
              <a:t> in his voice gentle and small;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"Now, dear lady, if thy will be,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I pray that ye will rue* on me;" </a:t>
            </a:r>
            <a:r>
              <a:rPr lang="en-US" sz="1800" b="1" dirty="0" smtClean="0">
                <a:solidFill>
                  <a:schemeClr val="tx1"/>
                </a:solidFill>
              </a:rPr>
              <a:t>	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take pity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Full well accordant to his </a:t>
            </a:r>
            <a:r>
              <a:rPr lang="en-US" sz="1800" b="1" dirty="0" err="1">
                <a:solidFill>
                  <a:schemeClr val="tx1"/>
                </a:solidFill>
              </a:rPr>
              <a:t>giterning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509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encrypted-tbn2.google.com/images?q=tbn:ANd9GcTvIlcuWZ2VdK7XYfQmdiS-i_pUKQiBwiDbttFHY54DmWXul8euy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28800"/>
            <a:ext cx="3069661" cy="23622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763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This carpenter awoke, and heard him sing,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spake</a:t>
            </a:r>
            <a:r>
              <a:rPr lang="en-US" sz="2000" b="1" dirty="0">
                <a:solidFill>
                  <a:schemeClr val="tx1"/>
                </a:solidFill>
              </a:rPr>
              <a:t> unto his wife, and said anon,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“What </a:t>
            </a:r>
            <a:r>
              <a:rPr lang="en-US" sz="2000" b="1" dirty="0">
                <a:solidFill>
                  <a:schemeClr val="tx1"/>
                </a:solidFill>
              </a:rPr>
              <a:t>Alison, </a:t>
            </a:r>
            <a:r>
              <a:rPr lang="en-US" sz="2000" b="1" dirty="0" err="1">
                <a:solidFill>
                  <a:schemeClr val="tx1"/>
                </a:solidFill>
              </a:rPr>
              <a:t>hear'st</a:t>
            </a:r>
            <a:r>
              <a:rPr lang="en-US" sz="2000" b="1" dirty="0">
                <a:solidFill>
                  <a:schemeClr val="tx1"/>
                </a:solidFill>
              </a:rPr>
              <a:t> thou not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</a:t>
            </a:r>
            <a:r>
              <a:rPr lang="en-US" sz="2000" b="1" dirty="0" err="1">
                <a:solidFill>
                  <a:schemeClr val="tx1"/>
                </a:solidFill>
              </a:rPr>
              <a:t>chanteth</a:t>
            </a:r>
            <a:r>
              <a:rPr lang="en-US" sz="2000" b="1" dirty="0">
                <a:solidFill>
                  <a:schemeClr val="tx1"/>
                </a:solidFill>
              </a:rPr>
              <a:t> thus under our bower* wall?"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chamber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she </a:t>
            </a:r>
            <a:r>
              <a:rPr lang="en-US" sz="2000" b="1" dirty="0" err="1">
                <a:solidFill>
                  <a:schemeClr val="tx1"/>
                </a:solidFill>
              </a:rPr>
              <a:t>answer'd</a:t>
            </a:r>
            <a:r>
              <a:rPr lang="en-US" sz="2000" b="1" dirty="0">
                <a:solidFill>
                  <a:schemeClr val="tx1"/>
                </a:solidFill>
              </a:rPr>
              <a:t> her husband therewithal;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"Yes, God </a:t>
            </a:r>
            <a:r>
              <a:rPr lang="en-US" sz="2000" b="1" dirty="0" err="1">
                <a:solidFill>
                  <a:schemeClr val="tx1"/>
                </a:solidFill>
              </a:rPr>
              <a:t>wot</a:t>
            </a:r>
            <a:r>
              <a:rPr lang="en-US" sz="2000" b="1" dirty="0">
                <a:solidFill>
                  <a:schemeClr val="tx1"/>
                </a:solidFill>
              </a:rPr>
              <a:t>, John, I hear him every deal."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</a:t>
            </a:r>
            <a:r>
              <a:rPr lang="en-US" sz="2000" b="1" dirty="0" err="1">
                <a:solidFill>
                  <a:schemeClr val="tx1"/>
                </a:solidFill>
              </a:rPr>
              <a:t>passeth</a:t>
            </a:r>
            <a:r>
              <a:rPr lang="en-US" sz="2000" b="1" dirty="0">
                <a:solidFill>
                  <a:schemeClr val="tx1"/>
                </a:solidFill>
              </a:rPr>
              <a:t> forth; what will ye bet* than well?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*better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From day to day this jolly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So </a:t>
            </a:r>
            <a:r>
              <a:rPr lang="en-US" sz="2000" b="1" dirty="0" err="1">
                <a:solidFill>
                  <a:schemeClr val="tx1"/>
                </a:solidFill>
              </a:rPr>
              <a:t>wooeth</a:t>
            </a:r>
            <a:r>
              <a:rPr lang="en-US" sz="2000" b="1" dirty="0">
                <a:solidFill>
                  <a:schemeClr val="tx1"/>
                </a:solidFill>
              </a:rPr>
              <a:t> her, that him is woebegone.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</a:t>
            </a:r>
            <a:r>
              <a:rPr lang="en-US" sz="2000" b="1" dirty="0" err="1">
                <a:solidFill>
                  <a:schemeClr val="tx1"/>
                </a:solidFill>
              </a:rPr>
              <a:t>waketh</a:t>
            </a:r>
            <a:r>
              <a:rPr lang="en-US" sz="2000" b="1" dirty="0">
                <a:solidFill>
                  <a:schemeClr val="tx1"/>
                </a:solidFill>
              </a:rPr>
              <a:t> all the night, and all the day,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To comb his </a:t>
            </a:r>
            <a:r>
              <a:rPr lang="en-US" sz="2000" b="1" dirty="0" err="1">
                <a:solidFill>
                  <a:schemeClr val="tx1"/>
                </a:solidFill>
              </a:rPr>
              <a:t>lockes</a:t>
            </a:r>
            <a:r>
              <a:rPr lang="en-US" sz="2000" b="1" dirty="0">
                <a:solidFill>
                  <a:schemeClr val="tx1"/>
                </a:solidFill>
              </a:rPr>
              <a:t> broad, and make him gay.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</a:t>
            </a:r>
            <a:r>
              <a:rPr lang="en-US" sz="2000" b="1" dirty="0" err="1">
                <a:solidFill>
                  <a:schemeClr val="tx1"/>
                </a:solidFill>
              </a:rPr>
              <a:t>wooeth</a:t>
            </a:r>
            <a:r>
              <a:rPr lang="en-US" sz="2000" b="1" dirty="0">
                <a:solidFill>
                  <a:schemeClr val="tx1"/>
                </a:solidFill>
              </a:rPr>
              <a:t> her *by means and by </a:t>
            </a:r>
            <a:r>
              <a:rPr lang="en-US" sz="2000" b="1" dirty="0" err="1">
                <a:solidFill>
                  <a:schemeClr val="tx1"/>
                </a:solidFill>
              </a:rPr>
              <a:t>brocage</a:t>
            </a:r>
            <a:r>
              <a:rPr lang="en-US" sz="2000" b="1" dirty="0">
                <a:solidFill>
                  <a:schemeClr val="tx1"/>
                </a:solidFill>
              </a:rPr>
              <a:t>*, </a:t>
            </a:r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rgbClr val="00B050"/>
                </a:solidFill>
              </a:rPr>
              <a:t>*</a:t>
            </a:r>
            <a:r>
              <a:rPr lang="en-US" sz="1200" b="1" dirty="0">
                <a:solidFill>
                  <a:srgbClr val="00B050"/>
                </a:solidFill>
              </a:rPr>
              <a:t>by presents and by agents*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swore he </a:t>
            </a:r>
            <a:r>
              <a:rPr lang="en-US" sz="2000" b="1" dirty="0" err="1">
                <a:solidFill>
                  <a:schemeClr val="tx1"/>
                </a:solidFill>
              </a:rPr>
              <a:t>woulde</a:t>
            </a:r>
            <a:r>
              <a:rPr lang="en-US" sz="2000" b="1" dirty="0">
                <a:solidFill>
                  <a:schemeClr val="tx1"/>
                </a:solidFill>
              </a:rPr>
              <a:t> be her </a:t>
            </a:r>
            <a:r>
              <a:rPr lang="en-US" sz="2000" b="1" dirty="0" err="1">
                <a:solidFill>
                  <a:schemeClr val="tx1"/>
                </a:solidFill>
              </a:rPr>
              <a:t>owen</a:t>
            </a:r>
            <a:r>
              <a:rPr lang="en-US" sz="2000" b="1" dirty="0">
                <a:solidFill>
                  <a:schemeClr val="tx1"/>
                </a:solidFill>
              </a:rPr>
              <a:t> page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He </a:t>
            </a:r>
            <a:r>
              <a:rPr lang="en-US" sz="2000" b="1" dirty="0" err="1">
                <a:solidFill>
                  <a:schemeClr val="tx1"/>
                </a:solidFill>
              </a:rPr>
              <a:t>singeth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brokking</a:t>
            </a:r>
            <a:r>
              <a:rPr lang="en-US" sz="2000" b="1" dirty="0">
                <a:solidFill>
                  <a:schemeClr val="tx1"/>
                </a:solidFill>
              </a:rPr>
              <a:t>* as a nightingale.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quavering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sent her </a:t>
            </a:r>
            <a:r>
              <a:rPr lang="en-US" sz="2000" b="1" dirty="0" err="1" smtClean="0">
                <a:solidFill>
                  <a:schemeClr val="tx1"/>
                </a:solidFill>
              </a:rPr>
              <a:t>piment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mead, and spiced ale,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wafers* piping hot out of the </a:t>
            </a:r>
            <a:r>
              <a:rPr lang="en-US" sz="2000" b="1" dirty="0" err="1">
                <a:solidFill>
                  <a:schemeClr val="tx1"/>
                </a:solidFill>
              </a:rPr>
              <a:t>glede</a:t>
            </a:r>
            <a:r>
              <a:rPr lang="en-US" sz="2000" b="1" dirty="0">
                <a:solidFill>
                  <a:schemeClr val="tx1"/>
                </a:solidFill>
              </a:rPr>
              <a:t>**: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cakes **coals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And, for she was of town, he </a:t>
            </a:r>
            <a:r>
              <a:rPr lang="en-US" sz="2000" b="1" dirty="0" err="1">
                <a:solidFill>
                  <a:schemeClr val="tx1"/>
                </a:solidFill>
              </a:rPr>
              <a:t>proffer'd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meed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some folk will be </a:t>
            </a:r>
            <a:r>
              <a:rPr lang="en-US" sz="2000" b="1" dirty="0" err="1">
                <a:solidFill>
                  <a:schemeClr val="tx1"/>
                </a:solidFill>
              </a:rPr>
              <a:t>wonnen</a:t>
            </a:r>
            <a:r>
              <a:rPr lang="en-US" sz="2000" b="1" dirty="0">
                <a:solidFill>
                  <a:schemeClr val="tx1"/>
                </a:solidFill>
              </a:rPr>
              <a:t> for </a:t>
            </a:r>
            <a:r>
              <a:rPr lang="en-US" sz="2000" b="1" dirty="0" err="1">
                <a:solidFill>
                  <a:schemeClr val="tx1"/>
                </a:solidFill>
              </a:rPr>
              <a:t>richess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some for strokes, and some with </a:t>
            </a:r>
            <a:r>
              <a:rPr lang="en-US" sz="2000" b="1" dirty="0" err="1">
                <a:solidFill>
                  <a:schemeClr val="tx1"/>
                </a:solidFill>
              </a:rPr>
              <a:t>gentiless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18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Sometimes, to show his lightness and </a:t>
            </a:r>
            <a:r>
              <a:rPr lang="en-US" sz="2000" b="1" dirty="0" err="1">
                <a:solidFill>
                  <a:schemeClr val="tx1"/>
                </a:solidFill>
              </a:rPr>
              <a:t>mast'ry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</a:t>
            </a:r>
            <a:r>
              <a:rPr lang="en-US" sz="2000" b="1" dirty="0" err="1">
                <a:solidFill>
                  <a:schemeClr val="tx1"/>
                </a:solidFill>
              </a:rPr>
              <a:t>playeth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Herod </a:t>
            </a:r>
            <a:r>
              <a:rPr lang="en-US" sz="2000" b="1" dirty="0">
                <a:solidFill>
                  <a:schemeClr val="tx1"/>
                </a:solidFill>
              </a:rPr>
              <a:t>on a scaffold high.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what </a:t>
            </a:r>
            <a:r>
              <a:rPr lang="en-US" sz="2000" b="1" dirty="0" err="1">
                <a:solidFill>
                  <a:schemeClr val="tx1"/>
                </a:solidFill>
              </a:rPr>
              <a:t>availeth</a:t>
            </a:r>
            <a:r>
              <a:rPr lang="en-US" sz="2000" b="1" dirty="0">
                <a:solidFill>
                  <a:schemeClr val="tx1"/>
                </a:solidFill>
              </a:rPr>
              <a:t> him as in this case?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So </a:t>
            </a:r>
            <a:r>
              <a:rPr lang="en-US" sz="2000" b="1" dirty="0" err="1">
                <a:solidFill>
                  <a:schemeClr val="tx1"/>
                </a:solidFill>
              </a:rPr>
              <a:t>loveth</a:t>
            </a:r>
            <a:r>
              <a:rPr lang="en-US" sz="2000" b="1" dirty="0">
                <a:solidFill>
                  <a:schemeClr val="tx1"/>
                </a:solidFill>
              </a:rPr>
              <a:t> she the Hendy Nicholas,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 may *blow the </a:t>
            </a:r>
            <a:r>
              <a:rPr lang="en-US" sz="2000" b="1" dirty="0" err="1">
                <a:solidFill>
                  <a:schemeClr val="tx1"/>
                </a:solidFill>
              </a:rPr>
              <a:t>bucke's</a:t>
            </a:r>
            <a:r>
              <a:rPr lang="en-US" sz="2000" b="1" dirty="0">
                <a:solidFill>
                  <a:schemeClr val="tx1"/>
                </a:solidFill>
              </a:rPr>
              <a:t> horn*: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*"</a:t>
            </a:r>
            <a:r>
              <a:rPr lang="en-US" sz="2000" b="1" dirty="0">
                <a:solidFill>
                  <a:srgbClr val="00B050"/>
                </a:solidFill>
              </a:rPr>
              <a:t>go whistle"*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had for all his </a:t>
            </a:r>
            <a:r>
              <a:rPr lang="en-US" sz="2000" b="1" dirty="0" err="1">
                <a:solidFill>
                  <a:schemeClr val="tx1"/>
                </a:solidFill>
              </a:rPr>
              <a:t>labour</a:t>
            </a:r>
            <a:r>
              <a:rPr lang="en-US" sz="2000" b="1" dirty="0">
                <a:solidFill>
                  <a:schemeClr val="tx1"/>
                </a:solidFill>
              </a:rPr>
              <a:t> but a scorn.</a:t>
            </a:r>
            <a:r>
              <a:rPr lang="en-US" sz="2000" b="1" dirty="0">
                <a:solidFill>
                  <a:srgbClr val="00B0F0"/>
                </a:solidFill>
              </a:rPr>
              <a:t/>
            </a:r>
            <a:br>
              <a:rPr lang="en-US" sz="2000" b="1" dirty="0">
                <a:solidFill>
                  <a:srgbClr val="00B0F0"/>
                </a:solidFill>
              </a:rPr>
            </a:br>
            <a:endParaRPr lang="en-US" sz="20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B0F0"/>
                </a:solidFill>
              </a:rPr>
              <a:t>And thus she </a:t>
            </a:r>
            <a:r>
              <a:rPr lang="en-US" sz="2000" b="1" dirty="0" err="1">
                <a:solidFill>
                  <a:srgbClr val="00B0F0"/>
                </a:solidFill>
              </a:rPr>
              <a:t>maketh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 err="1">
                <a:solidFill>
                  <a:srgbClr val="00B0F0"/>
                </a:solidFill>
              </a:rPr>
              <a:t>Absolon</a:t>
            </a:r>
            <a:r>
              <a:rPr lang="en-US" sz="2000" b="1" dirty="0">
                <a:solidFill>
                  <a:srgbClr val="00B0F0"/>
                </a:solidFill>
              </a:rPr>
              <a:t> her ape,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And all his earnest </a:t>
            </a:r>
            <a:r>
              <a:rPr lang="en-US" sz="2000" b="1" dirty="0" err="1">
                <a:solidFill>
                  <a:srgbClr val="00B0F0"/>
                </a:solidFill>
              </a:rPr>
              <a:t>turneth</a:t>
            </a:r>
            <a:r>
              <a:rPr lang="en-US" sz="2000" b="1" dirty="0">
                <a:solidFill>
                  <a:srgbClr val="00B0F0"/>
                </a:solidFill>
              </a:rPr>
              <a:t> to a jape*.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jest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Full sooth is this proverb, it is no lie;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Men say right thus </a:t>
            </a:r>
            <a:r>
              <a:rPr lang="en-US" sz="2000" b="1" dirty="0" err="1">
                <a:solidFill>
                  <a:schemeClr val="tx1"/>
                </a:solidFill>
              </a:rPr>
              <a:t>alway</a:t>
            </a:r>
            <a:r>
              <a:rPr lang="en-US" sz="2000" b="1" dirty="0">
                <a:solidFill>
                  <a:schemeClr val="tx1"/>
                </a:solidFill>
              </a:rPr>
              <a:t>; the </a:t>
            </a:r>
            <a:r>
              <a:rPr lang="en-US" sz="2000" b="1" dirty="0" err="1">
                <a:solidFill>
                  <a:schemeClr val="tx1"/>
                </a:solidFill>
              </a:rPr>
              <a:t>nighe</a:t>
            </a:r>
            <a:r>
              <a:rPr lang="en-US" sz="2000" b="1" dirty="0">
                <a:solidFill>
                  <a:schemeClr val="tx1"/>
                </a:solidFill>
              </a:rPr>
              <a:t> sly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 err="1">
                <a:solidFill>
                  <a:schemeClr val="tx1"/>
                </a:solidFill>
              </a:rPr>
              <a:t>Maketh</a:t>
            </a:r>
            <a:r>
              <a:rPr lang="en-US" sz="2000" b="1" dirty="0">
                <a:solidFill>
                  <a:schemeClr val="tx1"/>
                </a:solidFill>
              </a:rPr>
              <a:t> oft time the far </a:t>
            </a:r>
            <a:r>
              <a:rPr lang="en-US" sz="2000" b="1" dirty="0" err="1">
                <a:solidFill>
                  <a:schemeClr val="tx1"/>
                </a:solidFill>
              </a:rPr>
              <a:t>lief</a:t>
            </a:r>
            <a:r>
              <a:rPr lang="en-US" sz="2000" b="1" dirty="0">
                <a:solidFill>
                  <a:schemeClr val="tx1"/>
                </a:solidFill>
              </a:rPr>
              <a:t> to be loth.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though that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 be wood* or wroth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mad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Because that he far was from her sight,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nigh Nicholas stood still in his light.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Now bear thee well, thou Hendy Nicholas,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 may wail and sing "Alas!"</a:t>
            </a:r>
          </a:p>
        </p:txBody>
      </p:sp>
      <p:pic>
        <p:nvPicPr>
          <p:cNvPr id="13314" name="Picture 2" descr="https://encrypted-tbn0.google.com/images?q=tbn:ANd9GcR9roNy7b75GatRiU23MCobhBJxQW-RSfTSM6owy1Rg7uQp07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720" y="4191001"/>
            <a:ext cx="3452208" cy="26670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74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encrypted-tbn0.google.com/images?q=tbn:ANd9GcRNSpaMi54d4uIBIMLk2wn1gbqCQkBv0OZc6svXpzbaq0mSxnR3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929" y="1676400"/>
            <a:ext cx="4048071" cy="27432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And so befell, that </a:t>
            </a:r>
            <a:r>
              <a:rPr lang="en-US" sz="2000" b="1" dirty="0">
                <a:solidFill>
                  <a:srgbClr val="00B0F0"/>
                </a:solidFill>
              </a:rPr>
              <a:t>on a Saturday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This carpenter was gone to </a:t>
            </a:r>
            <a:r>
              <a:rPr lang="en-US" sz="2000" b="1" dirty="0" err="1">
                <a:solidFill>
                  <a:srgbClr val="00B0F0"/>
                </a:solidFill>
              </a:rPr>
              <a:t>Oseney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Hendy Nicholas and Alison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Accorded were to this conclusion,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Nicholas shall *shape him a wile*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rgbClr val="00B050"/>
                </a:solidFill>
              </a:rPr>
              <a:t>*</a:t>
            </a:r>
            <a:r>
              <a:rPr lang="en-US" sz="1600" b="1" dirty="0">
                <a:solidFill>
                  <a:srgbClr val="00B050"/>
                </a:solidFill>
              </a:rPr>
              <a:t>devise a stratagem*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 silly jealous husband to beguile;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And if so were the game went aright,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She </a:t>
            </a:r>
            <a:r>
              <a:rPr lang="en-US" sz="2000" b="1" dirty="0" err="1">
                <a:solidFill>
                  <a:srgbClr val="00B0F0"/>
                </a:solidFill>
              </a:rPr>
              <a:t>shoulde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 err="1">
                <a:solidFill>
                  <a:srgbClr val="00B0F0"/>
                </a:solidFill>
              </a:rPr>
              <a:t>sleepen</a:t>
            </a:r>
            <a:r>
              <a:rPr lang="en-US" sz="2000" b="1" dirty="0">
                <a:solidFill>
                  <a:srgbClr val="00B0F0"/>
                </a:solidFill>
              </a:rPr>
              <a:t> in his arms all night;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For this was her desire and his also</a:t>
            </a:r>
            <a:r>
              <a:rPr lang="en-US" sz="2000" b="1" dirty="0" smtClean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And right anon, </a:t>
            </a:r>
            <a:r>
              <a:rPr lang="en-US" sz="2000" b="1" dirty="0" err="1">
                <a:solidFill>
                  <a:schemeClr val="tx1"/>
                </a:solidFill>
              </a:rPr>
              <a:t>withoute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wordes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mo</a:t>
            </a:r>
            <a:r>
              <a:rPr lang="en-US" sz="2000" b="1" dirty="0">
                <a:solidFill>
                  <a:schemeClr val="tx1"/>
                </a:solidFill>
              </a:rPr>
              <a:t>',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Nicholas no longer would he tarry,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doth full soft unto his chamber carry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Both meat and </a:t>
            </a:r>
            <a:r>
              <a:rPr lang="en-US" sz="2000" b="1" dirty="0" err="1">
                <a:solidFill>
                  <a:schemeClr val="tx1"/>
                </a:solidFill>
              </a:rPr>
              <a:t>drinke</a:t>
            </a:r>
            <a:r>
              <a:rPr lang="en-US" sz="2000" b="1" dirty="0">
                <a:solidFill>
                  <a:schemeClr val="tx1"/>
                </a:solidFill>
              </a:rPr>
              <a:t> for a day or </a:t>
            </a:r>
            <a:r>
              <a:rPr lang="en-US" sz="2000" b="1" dirty="0" err="1">
                <a:solidFill>
                  <a:schemeClr val="tx1"/>
                </a:solidFill>
              </a:rPr>
              <a:t>tway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to her husband bade her for to say,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If that he asked after Nicholas,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She </a:t>
            </a:r>
            <a:r>
              <a:rPr lang="en-US" sz="2000" b="1" dirty="0" err="1">
                <a:solidFill>
                  <a:schemeClr val="tx1"/>
                </a:solidFill>
              </a:rPr>
              <a:t>shoulde</a:t>
            </a:r>
            <a:r>
              <a:rPr lang="en-US" sz="2000" b="1" dirty="0">
                <a:solidFill>
                  <a:schemeClr val="tx1"/>
                </a:solidFill>
              </a:rPr>
              <a:t> say, "She </a:t>
            </a:r>
            <a:r>
              <a:rPr lang="en-US" sz="2000" b="1" dirty="0" err="1">
                <a:solidFill>
                  <a:schemeClr val="tx1"/>
                </a:solidFill>
              </a:rPr>
              <a:t>wist</a:t>
            </a:r>
            <a:r>
              <a:rPr lang="en-US" sz="2000" b="1" dirty="0">
                <a:solidFill>
                  <a:schemeClr val="tx1"/>
                </a:solidFill>
              </a:rPr>
              <a:t>* not where he was; </a:t>
            </a:r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knew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Of all the day she saw him not with eye;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She </a:t>
            </a:r>
            <a:r>
              <a:rPr lang="en-US" sz="2000" b="1" dirty="0" err="1">
                <a:solidFill>
                  <a:srgbClr val="00B0F0"/>
                </a:solidFill>
              </a:rPr>
              <a:t>trowed</a:t>
            </a:r>
            <a:r>
              <a:rPr lang="en-US" sz="2000" b="1" dirty="0">
                <a:solidFill>
                  <a:srgbClr val="00B0F0"/>
                </a:solidFill>
              </a:rPr>
              <a:t>* he was in some malady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believed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no cry that her maiden could him call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would answer, for </a:t>
            </a:r>
            <a:r>
              <a:rPr lang="en-US" sz="2000" b="1" dirty="0" err="1">
                <a:solidFill>
                  <a:schemeClr val="tx1"/>
                </a:solidFill>
              </a:rPr>
              <a:t>nought</a:t>
            </a:r>
            <a:r>
              <a:rPr lang="en-US" sz="2000" b="1" dirty="0">
                <a:solidFill>
                  <a:schemeClr val="tx1"/>
                </a:solidFill>
              </a:rPr>
              <a:t> that might befall."</a:t>
            </a:r>
          </a:p>
        </p:txBody>
      </p:sp>
    </p:spTree>
    <p:extLst>
      <p:ext uri="{BB962C8B-B14F-4D97-AF65-F5344CB8AC3E}">
        <p14:creationId xmlns:p14="http://schemas.microsoft.com/office/powerpoint/2010/main" val="356811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encrypted-tbn3.google.com/images?q=tbn:ANd9GcSWfYe5HomHaudDA5NbXXk6FHOjlNRusObSitPIk7AUhJzhL384H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24400"/>
            <a:ext cx="2438400" cy="17145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https://encrypted-tbn0.google.com/images?q=tbn:ANd9GcSK3pNXMcSvRgTpuM8PB6ExHX9S9tpl96CwW9T0uylw3Z-LZxrrY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3232"/>
            <a:ext cx="2600325" cy="258876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Thus passed forth all </a:t>
            </a:r>
            <a:r>
              <a:rPr lang="en-US" sz="2000" b="1" dirty="0" err="1">
                <a:solidFill>
                  <a:schemeClr val="tx1"/>
                </a:solidFill>
              </a:rPr>
              <a:t>thilke</a:t>
            </a:r>
            <a:r>
              <a:rPr lang="en-US" sz="2000" b="1" dirty="0">
                <a:solidFill>
                  <a:schemeClr val="tx1"/>
                </a:solidFill>
              </a:rPr>
              <a:t>* Saturday</a:t>
            </a:r>
            <a:r>
              <a:rPr lang="en-US" sz="2000" b="1" dirty="0" smtClean="0">
                <a:solidFill>
                  <a:schemeClr val="tx1"/>
                </a:solidFill>
              </a:rPr>
              <a:t>,	 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that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Nicholas still in his chamber lay,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ate, and slept, and </a:t>
            </a:r>
            <a:r>
              <a:rPr lang="en-US" sz="2000" b="1" dirty="0" err="1">
                <a:solidFill>
                  <a:schemeClr val="tx1"/>
                </a:solidFill>
              </a:rPr>
              <a:t>didde</a:t>
            </a:r>
            <a:r>
              <a:rPr lang="en-US" sz="2000" b="1" dirty="0">
                <a:solidFill>
                  <a:schemeClr val="tx1"/>
                </a:solidFill>
              </a:rPr>
              <a:t> what him list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Till Sunday, that* the </a:t>
            </a:r>
            <a:r>
              <a:rPr lang="en-US" sz="2000" b="1" dirty="0" err="1">
                <a:solidFill>
                  <a:schemeClr val="tx1"/>
                </a:solidFill>
              </a:rPr>
              <a:t>sunne</a:t>
            </a:r>
            <a:r>
              <a:rPr lang="en-US" sz="2000" b="1" dirty="0">
                <a:solidFill>
                  <a:schemeClr val="tx1"/>
                </a:solidFill>
              </a:rPr>
              <a:t> went to rest.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when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silly carpenter *had great </a:t>
            </a:r>
            <a:r>
              <a:rPr lang="en-US" sz="2000" b="1" dirty="0" err="1">
                <a:solidFill>
                  <a:schemeClr val="tx1"/>
                </a:solidFill>
              </a:rPr>
              <a:t>marvaill</a:t>
            </a:r>
            <a:r>
              <a:rPr lang="en-US" sz="2000" b="1" dirty="0" smtClean="0">
                <a:solidFill>
                  <a:schemeClr val="tx1"/>
                </a:solidFill>
              </a:rPr>
              <a:t>*		 </a:t>
            </a:r>
            <a:r>
              <a:rPr lang="en-US" sz="2000" b="1" dirty="0">
                <a:solidFill>
                  <a:srgbClr val="00B050"/>
                </a:solidFill>
              </a:rPr>
              <a:t>*wondered greatly*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Of Nicholas, or what thing might him ail,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said; "I am </a:t>
            </a:r>
            <a:r>
              <a:rPr lang="en-US" sz="2000" b="1" dirty="0" err="1">
                <a:solidFill>
                  <a:schemeClr val="tx1"/>
                </a:solidFill>
              </a:rPr>
              <a:t>adrad</a:t>
            </a:r>
            <a:r>
              <a:rPr lang="en-US" sz="2000" b="1" dirty="0">
                <a:solidFill>
                  <a:schemeClr val="tx1"/>
                </a:solidFill>
              </a:rPr>
              <a:t>*, by Saint Thomas!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afraid, in dread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It </a:t>
            </a:r>
            <a:r>
              <a:rPr lang="en-US" sz="2000" b="1" dirty="0" err="1">
                <a:solidFill>
                  <a:schemeClr val="tx1"/>
                </a:solidFill>
              </a:rPr>
              <a:t>standeth</a:t>
            </a:r>
            <a:r>
              <a:rPr lang="en-US" sz="2000" b="1" dirty="0">
                <a:solidFill>
                  <a:schemeClr val="tx1"/>
                </a:solidFill>
              </a:rPr>
              <a:t> not aright with Nicholas: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*God </a:t>
            </a:r>
            <a:r>
              <a:rPr lang="en-US" sz="2000" b="1" dirty="0" err="1">
                <a:solidFill>
                  <a:schemeClr val="tx1"/>
                </a:solidFill>
              </a:rPr>
              <a:t>shielde</a:t>
            </a:r>
            <a:r>
              <a:rPr lang="en-US" sz="2000" b="1" dirty="0">
                <a:solidFill>
                  <a:schemeClr val="tx1"/>
                </a:solidFill>
              </a:rPr>
              <a:t>* that he died suddenly.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heaven forbid</a:t>
            </a:r>
            <a:r>
              <a:rPr lang="en-US" sz="2000" b="1" dirty="0" smtClean="0">
                <a:solidFill>
                  <a:srgbClr val="00B050"/>
                </a:solidFill>
              </a:rPr>
              <a:t>!*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This world is now full fickle </a:t>
            </a:r>
            <a:r>
              <a:rPr lang="en-US" sz="2000" b="1" dirty="0" err="1">
                <a:solidFill>
                  <a:schemeClr val="tx1"/>
                </a:solidFill>
              </a:rPr>
              <a:t>sickerly</a:t>
            </a:r>
            <a:r>
              <a:rPr lang="en-US" sz="2000" b="1" dirty="0">
                <a:solidFill>
                  <a:schemeClr val="tx1"/>
                </a:solidFill>
              </a:rPr>
              <a:t>*.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certainly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saw to-day a corpse y-borne to </a:t>
            </a:r>
            <a:r>
              <a:rPr lang="en-US" sz="2000" b="1" dirty="0" err="1">
                <a:solidFill>
                  <a:schemeClr val="tx1"/>
                </a:solidFill>
              </a:rPr>
              <a:t>chirch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now on Monday last I saw him </a:t>
            </a:r>
            <a:r>
              <a:rPr lang="en-US" sz="2000" b="1" dirty="0" err="1">
                <a:solidFill>
                  <a:schemeClr val="tx1"/>
                </a:solidFill>
              </a:rPr>
              <a:t>wirch</a:t>
            </a:r>
            <a:r>
              <a:rPr lang="en-US" sz="2000" b="1" dirty="0" smtClean="0">
                <a:solidFill>
                  <a:schemeClr val="tx1"/>
                </a:solidFill>
              </a:rPr>
              <a:t>*.			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*work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"Go up," quod he unto his knave*, "anon</a:t>
            </a:r>
            <a:r>
              <a:rPr lang="en-US" sz="2000" b="1" dirty="0" smtClean="0">
                <a:solidFill>
                  <a:schemeClr val="tx1"/>
                </a:solidFill>
              </a:rPr>
              <a:t>;		 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servant.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 err="1">
                <a:solidFill>
                  <a:schemeClr val="tx1"/>
                </a:solidFill>
              </a:rPr>
              <a:t>Clepe</a:t>
            </a:r>
            <a:r>
              <a:rPr lang="en-US" sz="2000" b="1" dirty="0">
                <a:solidFill>
                  <a:schemeClr val="tx1"/>
                </a:solidFill>
              </a:rPr>
              <a:t>* at his door, or </a:t>
            </a:r>
            <a:r>
              <a:rPr lang="en-US" sz="2000" b="1" dirty="0" err="1">
                <a:solidFill>
                  <a:schemeClr val="tx1"/>
                </a:solidFill>
              </a:rPr>
              <a:t>knocke</a:t>
            </a:r>
            <a:r>
              <a:rPr lang="en-US" sz="2000" b="1" dirty="0">
                <a:solidFill>
                  <a:schemeClr val="tx1"/>
                </a:solidFill>
              </a:rPr>
              <a:t> with a stone: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call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Look how it is, and tell me </a:t>
            </a:r>
            <a:r>
              <a:rPr lang="en-US" sz="2000" b="1" dirty="0" err="1">
                <a:solidFill>
                  <a:schemeClr val="tx1"/>
                </a:solidFill>
              </a:rPr>
              <a:t>boldely</a:t>
            </a:r>
            <a:r>
              <a:rPr lang="en-US" sz="2000" b="1" dirty="0" smtClean="0">
                <a:solidFill>
                  <a:schemeClr val="tx1"/>
                </a:solidFill>
              </a:rPr>
              <a:t>.“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This knave went him up full sturdily,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And, at the chamber door while that he stood,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cried and knocked as that he were wood:*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mad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"What how? what do ye, Master </a:t>
            </a:r>
            <a:r>
              <a:rPr lang="en-US" sz="2000" b="1" dirty="0" err="1">
                <a:solidFill>
                  <a:schemeClr val="tx1"/>
                </a:solidFill>
              </a:rPr>
              <a:t>Nicholay</a:t>
            </a:r>
            <a:r>
              <a:rPr lang="en-US" sz="2000" b="1" dirty="0">
                <a:solidFill>
                  <a:schemeClr val="tx1"/>
                </a:solidFill>
              </a:rPr>
              <a:t>?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How may ye </a:t>
            </a:r>
            <a:r>
              <a:rPr lang="en-US" sz="2000" b="1" dirty="0" err="1">
                <a:solidFill>
                  <a:schemeClr val="tx1"/>
                </a:solidFill>
              </a:rPr>
              <a:t>sleepen</a:t>
            </a:r>
            <a:r>
              <a:rPr lang="en-US" sz="2000" b="1" dirty="0">
                <a:solidFill>
                  <a:schemeClr val="tx1"/>
                </a:solidFill>
              </a:rPr>
              <a:t> all the </a:t>
            </a:r>
            <a:r>
              <a:rPr lang="en-US" sz="2000" b="1" dirty="0" err="1">
                <a:solidFill>
                  <a:schemeClr val="tx1"/>
                </a:solidFill>
              </a:rPr>
              <a:t>longe</a:t>
            </a:r>
            <a:r>
              <a:rPr lang="en-US" sz="2000" b="1" dirty="0">
                <a:solidFill>
                  <a:schemeClr val="tx1"/>
                </a:solidFill>
              </a:rPr>
              <a:t> day?"</a:t>
            </a:r>
          </a:p>
        </p:txBody>
      </p:sp>
    </p:spTree>
    <p:extLst>
      <p:ext uri="{BB962C8B-B14F-4D97-AF65-F5344CB8AC3E}">
        <p14:creationId xmlns:p14="http://schemas.microsoft.com/office/powerpoint/2010/main" val="400227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s://encrypted-tbn3.google.com/images?q=tbn:ANd9GcRXLn8TdQpqVFgx9mzOtOOT5C_yosPwDXTXpYVgXAPRQdDiITz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38400"/>
            <a:ext cx="226695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https://encrypted-tbn2.google.com/images?q=tbn:ANd9GcSkCrWBl7AusBEkWcnLNreO45T4sHIBFbfL7DosqrDb6q6IOj_rZ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2784764" cy="279719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But all for </a:t>
            </a:r>
            <a:r>
              <a:rPr lang="en-US" sz="2000" b="1" dirty="0" err="1">
                <a:solidFill>
                  <a:schemeClr val="tx1"/>
                </a:solidFill>
              </a:rPr>
              <a:t>nought</a:t>
            </a:r>
            <a:r>
              <a:rPr lang="en-US" sz="2000" b="1" dirty="0">
                <a:solidFill>
                  <a:schemeClr val="tx1"/>
                </a:solidFill>
              </a:rPr>
              <a:t>, he </a:t>
            </a:r>
            <a:r>
              <a:rPr lang="en-US" sz="2000" b="1" dirty="0" err="1">
                <a:solidFill>
                  <a:schemeClr val="tx1"/>
                </a:solidFill>
              </a:rPr>
              <a:t>hearde</a:t>
            </a:r>
            <a:r>
              <a:rPr lang="en-US" sz="2000" b="1" dirty="0">
                <a:solidFill>
                  <a:schemeClr val="tx1"/>
                </a:solidFill>
              </a:rPr>
              <a:t> not a word.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 hole he found full low upon the board,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Where as the cat was wont in for to creep,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at that hole he looked in full deep,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at the last he had of him a sight.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Nicholas sat ever gaping upright,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As he had </a:t>
            </a:r>
            <a:r>
              <a:rPr lang="en-US" sz="2000" b="1" dirty="0" err="1">
                <a:solidFill>
                  <a:schemeClr val="tx1"/>
                </a:solidFill>
              </a:rPr>
              <a:t>kyked</a:t>
            </a:r>
            <a:r>
              <a:rPr lang="en-US" sz="2000" b="1" dirty="0">
                <a:solidFill>
                  <a:schemeClr val="tx1"/>
                </a:solidFill>
              </a:rPr>
              <a:t>* on the </a:t>
            </a:r>
            <a:r>
              <a:rPr lang="en-US" sz="2000" b="1" dirty="0" err="1">
                <a:solidFill>
                  <a:schemeClr val="tx1"/>
                </a:solidFill>
              </a:rPr>
              <a:t>newe</a:t>
            </a:r>
            <a:r>
              <a:rPr lang="en-US" sz="2000" b="1" dirty="0">
                <a:solidFill>
                  <a:schemeClr val="tx1"/>
                </a:solidFill>
              </a:rPr>
              <a:t> moon.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looked 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Adown he went, and told his master soon,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In what array he saw this </a:t>
            </a:r>
            <a:r>
              <a:rPr lang="en-US" sz="2000" b="1" dirty="0" err="1">
                <a:solidFill>
                  <a:schemeClr val="tx1"/>
                </a:solidFill>
              </a:rPr>
              <a:t>ilke</a:t>
            </a:r>
            <a:r>
              <a:rPr lang="en-US" sz="2000" b="1" dirty="0">
                <a:solidFill>
                  <a:schemeClr val="tx1"/>
                </a:solidFill>
              </a:rPr>
              <a:t>* man.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*same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This carpenter to *</a:t>
            </a:r>
            <a:r>
              <a:rPr lang="en-US" sz="2000" b="1" dirty="0" err="1">
                <a:solidFill>
                  <a:schemeClr val="tx1"/>
                </a:solidFill>
              </a:rPr>
              <a:t>blissen</a:t>
            </a:r>
            <a:r>
              <a:rPr lang="en-US" sz="2000" b="1" dirty="0">
                <a:solidFill>
                  <a:schemeClr val="tx1"/>
                </a:solidFill>
              </a:rPr>
              <a:t> him* began,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bless, cross himself*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said: "Now help us, Sainte </a:t>
            </a:r>
            <a:r>
              <a:rPr lang="en-US" sz="2000" b="1" dirty="0" err="1">
                <a:solidFill>
                  <a:schemeClr val="tx1"/>
                </a:solidFill>
              </a:rPr>
              <a:t>Frideswide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 man </a:t>
            </a:r>
            <a:r>
              <a:rPr lang="en-US" sz="2000" b="1" dirty="0" err="1">
                <a:solidFill>
                  <a:schemeClr val="tx1"/>
                </a:solidFill>
              </a:rPr>
              <a:t>wot</a:t>
            </a:r>
            <a:r>
              <a:rPr lang="en-US" sz="2000" b="1" dirty="0">
                <a:solidFill>
                  <a:schemeClr val="tx1"/>
                </a:solidFill>
              </a:rPr>
              <a:t>* little what shall him betide.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knows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man is </a:t>
            </a:r>
            <a:r>
              <a:rPr lang="en-US" sz="2000" b="1" dirty="0" err="1">
                <a:solidFill>
                  <a:schemeClr val="tx1"/>
                </a:solidFill>
              </a:rPr>
              <a:t>fall'n</a:t>
            </a:r>
            <a:r>
              <a:rPr lang="en-US" sz="2000" b="1" dirty="0">
                <a:solidFill>
                  <a:schemeClr val="tx1"/>
                </a:solidFill>
              </a:rPr>
              <a:t> with his astronomy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Into some </a:t>
            </a:r>
            <a:r>
              <a:rPr lang="en-US" sz="2000" b="1" dirty="0" err="1">
                <a:solidFill>
                  <a:schemeClr val="tx1"/>
                </a:solidFill>
              </a:rPr>
              <a:t>woodness</a:t>
            </a:r>
            <a:r>
              <a:rPr lang="en-US" sz="2000" b="1" dirty="0">
                <a:solidFill>
                  <a:schemeClr val="tx1"/>
                </a:solidFill>
              </a:rPr>
              <a:t>* or some agony.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madness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thought aye well how that it </a:t>
            </a:r>
            <a:r>
              <a:rPr lang="en-US" sz="2000" b="1" dirty="0" err="1">
                <a:solidFill>
                  <a:schemeClr val="tx1"/>
                </a:solidFill>
              </a:rPr>
              <a:t>shoulde</a:t>
            </a:r>
            <a:r>
              <a:rPr lang="en-US" sz="2000" b="1" dirty="0">
                <a:solidFill>
                  <a:schemeClr val="tx1"/>
                </a:solidFill>
              </a:rPr>
              <a:t> be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B0F0"/>
                </a:solidFill>
              </a:rPr>
              <a:t>Men should know </a:t>
            </a:r>
            <a:r>
              <a:rPr lang="en-US" sz="2000" b="1" dirty="0" err="1">
                <a:solidFill>
                  <a:srgbClr val="00B0F0"/>
                </a:solidFill>
              </a:rPr>
              <a:t>nought</a:t>
            </a:r>
            <a:r>
              <a:rPr lang="en-US" sz="2000" b="1" dirty="0">
                <a:solidFill>
                  <a:srgbClr val="00B0F0"/>
                </a:solidFill>
              </a:rPr>
              <a:t> of </a:t>
            </a:r>
            <a:r>
              <a:rPr lang="en-US" sz="2000" b="1" dirty="0" err="1">
                <a:solidFill>
                  <a:srgbClr val="00B0F0"/>
                </a:solidFill>
              </a:rPr>
              <a:t>Godde's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 err="1">
                <a:solidFill>
                  <a:srgbClr val="00B0F0"/>
                </a:solidFill>
              </a:rPr>
              <a:t>privity</a:t>
            </a:r>
            <a:r>
              <a:rPr lang="en-US" sz="2000" b="1" dirty="0">
                <a:solidFill>
                  <a:srgbClr val="00B0F0"/>
                </a:solidFill>
              </a:rPr>
              <a:t>*.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secrets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Yea, blessed be </a:t>
            </a:r>
            <a:r>
              <a:rPr lang="en-US" sz="2000" b="1" dirty="0" err="1">
                <a:solidFill>
                  <a:schemeClr val="tx1"/>
                </a:solidFill>
              </a:rPr>
              <a:t>alway</a:t>
            </a:r>
            <a:r>
              <a:rPr lang="en-US" sz="2000" b="1" dirty="0">
                <a:solidFill>
                  <a:schemeClr val="tx1"/>
                </a:solidFill>
              </a:rPr>
              <a:t> a </a:t>
            </a:r>
            <a:r>
              <a:rPr lang="en-US" sz="2000" b="1" dirty="0" err="1">
                <a:solidFill>
                  <a:schemeClr val="tx1"/>
                </a:solidFill>
              </a:rPr>
              <a:t>lewed</a:t>
            </a:r>
            <a:r>
              <a:rPr lang="en-US" sz="2000" b="1" dirty="0">
                <a:solidFill>
                  <a:schemeClr val="tx1"/>
                </a:solidFill>
              </a:rPr>
              <a:t>* man,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unlearned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*</a:t>
            </a:r>
            <a:r>
              <a:rPr lang="en-US" sz="2000" b="1" dirty="0" err="1">
                <a:solidFill>
                  <a:schemeClr val="tx1"/>
                </a:solidFill>
              </a:rPr>
              <a:t>nought</a:t>
            </a:r>
            <a:r>
              <a:rPr lang="en-US" sz="2000" b="1" dirty="0">
                <a:solidFill>
                  <a:schemeClr val="tx1"/>
                </a:solidFill>
              </a:rPr>
              <a:t> but only his believe can*.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knows no more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So </a:t>
            </a:r>
            <a:r>
              <a:rPr lang="en-US" sz="2000" b="1" dirty="0" err="1">
                <a:solidFill>
                  <a:schemeClr val="tx1"/>
                </a:solidFill>
              </a:rPr>
              <a:t>far'd</a:t>
            </a:r>
            <a:r>
              <a:rPr lang="en-US" sz="2000" b="1" dirty="0">
                <a:solidFill>
                  <a:schemeClr val="tx1"/>
                </a:solidFill>
              </a:rPr>
              <a:t> another clerk with astronomy: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than </a:t>
            </a:r>
            <a:r>
              <a:rPr lang="en-US" sz="2000" b="1" dirty="0">
                <a:solidFill>
                  <a:srgbClr val="00B050"/>
                </a:solidFill>
              </a:rPr>
              <a:t>his "credo."*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walked in the </a:t>
            </a:r>
            <a:r>
              <a:rPr lang="en-US" sz="2000" b="1" dirty="0" err="1">
                <a:solidFill>
                  <a:schemeClr val="tx1"/>
                </a:solidFill>
              </a:rPr>
              <a:t>fieldes</a:t>
            </a:r>
            <a:r>
              <a:rPr lang="en-US" sz="2000" b="1" dirty="0">
                <a:solidFill>
                  <a:schemeClr val="tx1"/>
                </a:solidFill>
              </a:rPr>
              <a:t> for to </a:t>
            </a:r>
            <a:r>
              <a:rPr lang="en-US" sz="2000" b="1" dirty="0" smtClean="0">
                <a:solidFill>
                  <a:schemeClr val="tx1"/>
                </a:solidFill>
              </a:rPr>
              <a:t>	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pry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Upon* the </a:t>
            </a:r>
            <a:r>
              <a:rPr lang="en-US" sz="2000" b="1" dirty="0" err="1">
                <a:solidFill>
                  <a:schemeClr val="tx1"/>
                </a:solidFill>
              </a:rPr>
              <a:t>starres</a:t>
            </a:r>
            <a:r>
              <a:rPr lang="en-US" sz="2000" b="1" dirty="0">
                <a:solidFill>
                  <a:schemeClr val="tx1"/>
                </a:solidFill>
              </a:rPr>
              <a:t>, what there should befall,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keep watch on*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Till he was in a </a:t>
            </a:r>
            <a:r>
              <a:rPr lang="en-US" sz="2000" b="1" dirty="0" err="1">
                <a:solidFill>
                  <a:schemeClr val="tx1"/>
                </a:solidFill>
              </a:rPr>
              <a:t>marle</a:t>
            </a:r>
            <a:r>
              <a:rPr lang="en-US" sz="2000" b="1" dirty="0">
                <a:solidFill>
                  <a:schemeClr val="tx1"/>
                </a:solidFill>
              </a:rPr>
              <a:t> pit </a:t>
            </a:r>
            <a:r>
              <a:rPr lang="en-US" sz="2000" b="1" dirty="0" smtClean="0">
                <a:solidFill>
                  <a:schemeClr val="tx1"/>
                </a:solidFill>
              </a:rPr>
              <a:t>y-fall.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3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3.google.com/images?q=tbn:ANd9GcT4UPxRkIlE33VECkYJBV1lzYgMppFG3HwQeAJx3CVR9GnId8K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62200"/>
            <a:ext cx="2514600" cy="232600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He saw not that. But yet, by Saint Thomas!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*Me </a:t>
            </a:r>
            <a:r>
              <a:rPr lang="en-US" sz="2000" b="1" dirty="0" err="1">
                <a:solidFill>
                  <a:schemeClr val="tx1"/>
                </a:solidFill>
              </a:rPr>
              <a:t>rueth</a:t>
            </a:r>
            <a:r>
              <a:rPr lang="en-US" sz="2000" b="1" dirty="0">
                <a:solidFill>
                  <a:schemeClr val="tx1"/>
                </a:solidFill>
              </a:rPr>
              <a:t> sore of* Hendy Nicholas: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I am very sorry for*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shall be *rated of* his studying,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chidden for*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If that I may, by Jesus, heaven's king!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Get me a staff, that I may </a:t>
            </a:r>
            <a:r>
              <a:rPr lang="en-US" sz="2000" b="1" dirty="0" err="1">
                <a:solidFill>
                  <a:schemeClr val="tx1"/>
                </a:solidFill>
              </a:rPr>
              <a:t>underspore</a:t>
            </a:r>
            <a:r>
              <a:rPr lang="en-US" sz="2000" b="1" dirty="0" smtClean="0">
                <a:solidFill>
                  <a:schemeClr val="tx1"/>
                </a:solidFill>
              </a:rPr>
              <a:t>*		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*lever up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While that thou, Robin, </a:t>
            </a:r>
            <a:r>
              <a:rPr lang="en-US" sz="2000" b="1" dirty="0" err="1">
                <a:solidFill>
                  <a:schemeClr val="tx1"/>
                </a:solidFill>
              </a:rPr>
              <a:t>heavest</a:t>
            </a:r>
            <a:r>
              <a:rPr lang="en-US" sz="2000" b="1" dirty="0">
                <a:solidFill>
                  <a:schemeClr val="tx1"/>
                </a:solidFill>
              </a:rPr>
              <a:t> off the door: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shall out of his studying, as I guess</a:t>
            </a:r>
            <a:r>
              <a:rPr lang="en-US" sz="2000" b="1" dirty="0" smtClean="0">
                <a:solidFill>
                  <a:schemeClr val="tx1"/>
                </a:solidFill>
              </a:rPr>
              <a:t>.“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And to the chamber door he </a:t>
            </a:r>
            <a:r>
              <a:rPr lang="en-US" sz="2000" b="1" dirty="0" err="1">
                <a:solidFill>
                  <a:schemeClr val="tx1"/>
                </a:solidFill>
              </a:rPr>
              <a:t>gan</a:t>
            </a:r>
            <a:r>
              <a:rPr lang="en-US" sz="2000" b="1" dirty="0">
                <a:solidFill>
                  <a:schemeClr val="tx1"/>
                </a:solidFill>
              </a:rPr>
              <a:t> him dress*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apply himself.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His knave was a strong carl for the nonce,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by the hasp he </a:t>
            </a:r>
            <a:r>
              <a:rPr lang="en-US" sz="2000" b="1" dirty="0" err="1">
                <a:solidFill>
                  <a:schemeClr val="tx1"/>
                </a:solidFill>
              </a:rPr>
              <a:t>heav'd</a:t>
            </a:r>
            <a:r>
              <a:rPr lang="en-US" sz="2000" b="1" dirty="0">
                <a:solidFill>
                  <a:schemeClr val="tx1"/>
                </a:solidFill>
              </a:rPr>
              <a:t> it off at once;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Into the floor the door fell down anon.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Nicholas sat aye as still as stone,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ever he </a:t>
            </a:r>
            <a:r>
              <a:rPr lang="en-US" sz="2000" b="1" dirty="0" err="1">
                <a:solidFill>
                  <a:schemeClr val="tx1"/>
                </a:solidFill>
              </a:rPr>
              <a:t>gap'd</a:t>
            </a:r>
            <a:r>
              <a:rPr lang="en-US" sz="2000" b="1" dirty="0">
                <a:solidFill>
                  <a:schemeClr val="tx1"/>
                </a:solidFill>
              </a:rPr>
              <a:t> upward into the air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The carpenter </a:t>
            </a:r>
            <a:r>
              <a:rPr lang="en-US" sz="2000" b="1" dirty="0" err="1">
                <a:solidFill>
                  <a:schemeClr val="tx1"/>
                </a:solidFill>
              </a:rPr>
              <a:t>ween'd</a:t>
            </a:r>
            <a:r>
              <a:rPr lang="en-US" sz="2000" b="1" dirty="0">
                <a:solidFill>
                  <a:schemeClr val="tx1"/>
                </a:solidFill>
              </a:rPr>
              <a:t>* he were in despair, </a:t>
            </a:r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thought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hent</a:t>
            </a:r>
            <a:r>
              <a:rPr lang="en-US" sz="2000" b="1" dirty="0">
                <a:solidFill>
                  <a:schemeClr val="tx1"/>
                </a:solidFill>
              </a:rPr>
              <a:t>* him by the shoulders mightily, </a:t>
            </a:r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caught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shook him hard, and cried </a:t>
            </a:r>
            <a:r>
              <a:rPr lang="en-US" sz="2000" b="1" dirty="0" err="1">
                <a:solidFill>
                  <a:schemeClr val="tx1"/>
                </a:solidFill>
              </a:rPr>
              <a:t>spitously</a:t>
            </a:r>
            <a:r>
              <a:rPr lang="en-US" sz="2000" b="1" dirty="0">
                <a:solidFill>
                  <a:schemeClr val="tx1"/>
                </a:solidFill>
              </a:rPr>
              <a:t>;* </a:t>
            </a:r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angrily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"What, Nicholas? what how, man? look adown: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Awake, and think on </a:t>
            </a:r>
            <a:r>
              <a:rPr lang="en-US" sz="2000" b="1" dirty="0" err="1">
                <a:solidFill>
                  <a:schemeClr val="tx1"/>
                </a:solidFill>
              </a:rPr>
              <a:t>Christe's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passioun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7412" name="Picture 4" descr="https://encrypted-tbn1.google.com/images?q=tbn:ANd9GcR2mp4-8xD5owHGL0vBKMhI9oo2X1SEqTSGlg7PiBXotoWNvKs5w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048" y="4658590"/>
            <a:ext cx="2105025" cy="217170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1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s://encrypted-tbn1.google.com/images?q=tbn:ANd9GcQ_Tj83IL_uVUniwNHmH_71jeqz9XwsveYr8Qgp9fLLHmomNLBK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33800"/>
            <a:ext cx="1724025" cy="26479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I </a:t>
            </a:r>
            <a:r>
              <a:rPr lang="en-US" sz="2000" b="1" dirty="0" err="1">
                <a:solidFill>
                  <a:schemeClr val="tx1"/>
                </a:solidFill>
              </a:rPr>
              <a:t>crouche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thee </a:t>
            </a:r>
            <a:r>
              <a:rPr lang="en-US" sz="2000" b="1" dirty="0">
                <a:solidFill>
                  <a:schemeClr val="tx1"/>
                </a:solidFill>
              </a:rPr>
              <a:t>from elves, and from </a:t>
            </a:r>
            <a:r>
              <a:rPr lang="en-US" sz="2000" b="1" dirty="0" err="1">
                <a:solidFill>
                  <a:schemeClr val="tx1"/>
                </a:solidFill>
              </a:rPr>
              <a:t>wights</a:t>
            </a:r>
            <a:r>
              <a:rPr lang="en-US" sz="2000" b="1" dirty="0">
                <a:solidFill>
                  <a:schemeClr val="tx1"/>
                </a:solidFill>
              </a:rPr>
              <a:t>*.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witches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Therewith the night-spell said he anon rights*,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properly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On the four halves* of the house about,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corners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on the threshold of the door without.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"Lord Jesus Christ, and Sainte </a:t>
            </a:r>
            <a:r>
              <a:rPr lang="en-US" sz="2000" b="1" dirty="0" err="1">
                <a:solidFill>
                  <a:schemeClr val="tx1"/>
                </a:solidFill>
              </a:rPr>
              <a:t>Benedight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Blesse this house from every wicked </a:t>
            </a:r>
            <a:r>
              <a:rPr lang="en-US" sz="2000" b="1" dirty="0" err="1">
                <a:solidFill>
                  <a:schemeClr val="tx1"/>
                </a:solidFill>
              </a:rPr>
              <a:t>wight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From the night mare, the white Pater-</a:t>
            </a:r>
            <a:r>
              <a:rPr lang="en-US" sz="2000" b="1" dirty="0" err="1">
                <a:solidFill>
                  <a:schemeClr val="tx1"/>
                </a:solidFill>
              </a:rPr>
              <a:t>noster</a:t>
            </a:r>
            <a:r>
              <a:rPr lang="en-US" sz="2000" b="1" dirty="0">
                <a:solidFill>
                  <a:schemeClr val="tx1"/>
                </a:solidFill>
              </a:rPr>
              <a:t>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Where </a:t>
            </a:r>
            <a:r>
              <a:rPr lang="en-US" sz="2000" b="1" dirty="0" err="1">
                <a:solidFill>
                  <a:schemeClr val="tx1"/>
                </a:solidFill>
              </a:rPr>
              <a:t>wonnest</a:t>
            </a:r>
            <a:r>
              <a:rPr lang="en-US" sz="2000" b="1" dirty="0">
                <a:solidFill>
                  <a:schemeClr val="tx1"/>
                </a:solidFill>
              </a:rPr>
              <a:t>* thou now, Sainte Peter's sister?"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 err="1">
                <a:solidFill>
                  <a:srgbClr val="00B050"/>
                </a:solidFill>
              </a:rPr>
              <a:t>dwellest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endParaRPr lang="en-US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And at the last this Hendy Nicholas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 err="1">
                <a:solidFill>
                  <a:schemeClr val="tx1"/>
                </a:solidFill>
              </a:rPr>
              <a:t>Gan</a:t>
            </a:r>
            <a:r>
              <a:rPr lang="en-US" sz="2000" b="1" dirty="0">
                <a:solidFill>
                  <a:schemeClr val="tx1"/>
                </a:solidFill>
              </a:rPr>
              <a:t> for to sigh full sore, and said; "Alas!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Shall all time world be lost </a:t>
            </a:r>
            <a:r>
              <a:rPr lang="en-US" sz="2000" b="1" dirty="0" err="1">
                <a:solidFill>
                  <a:schemeClr val="tx1"/>
                </a:solidFill>
              </a:rPr>
              <a:t>eftsoones</a:t>
            </a:r>
            <a:r>
              <a:rPr lang="en-US" sz="2000" b="1" dirty="0">
                <a:solidFill>
                  <a:schemeClr val="tx1"/>
                </a:solidFill>
              </a:rPr>
              <a:t>* now?"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forthwith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carpenter </a:t>
            </a:r>
            <a:r>
              <a:rPr lang="en-US" sz="2000" b="1" dirty="0" err="1">
                <a:solidFill>
                  <a:schemeClr val="tx1"/>
                </a:solidFill>
              </a:rPr>
              <a:t>answer'd</a:t>
            </a:r>
            <a:r>
              <a:rPr lang="en-US" sz="2000" b="1" dirty="0">
                <a:solidFill>
                  <a:schemeClr val="tx1"/>
                </a:solidFill>
              </a:rPr>
              <a:t>; "</a:t>
            </a:r>
            <a:r>
              <a:rPr lang="en-US" sz="2000" b="1" dirty="0" smtClean="0">
                <a:solidFill>
                  <a:schemeClr val="tx1"/>
                </a:solidFill>
              </a:rPr>
              <a:t>What </a:t>
            </a:r>
            <a:r>
              <a:rPr lang="en-US" sz="2000" b="1" dirty="0" err="1">
                <a:solidFill>
                  <a:schemeClr val="tx1"/>
                </a:solidFill>
              </a:rPr>
              <a:t>sayest</a:t>
            </a:r>
            <a:r>
              <a:rPr lang="en-US" sz="2000" b="1" dirty="0">
                <a:solidFill>
                  <a:schemeClr val="tx1"/>
                </a:solidFill>
              </a:rPr>
              <a:t> thou?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What? think on God, as we do, men that </a:t>
            </a:r>
            <a:r>
              <a:rPr lang="en-US" sz="2000" b="1" dirty="0" err="1">
                <a:solidFill>
                  <a:schemeClr val="tx1"/>
                </a:solidFill>
              </a:rPr>
              <a:t>swink</a:t>
            </a:r>
            <a:r>
              <a:rPr lang="en-US" sz="2000" b="1" dirty="0">
                <a:solidFill>
                  <a:schemeClr val="tx1"/>
                </a:solidFill>
              </a:rPr>
              <a:t>.*"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 err="1">
                <a:solidFill>
                  <a:srgbClr val="00B050"/>
                </a:solidFill>
              </a:rPr>
              <a:t>labour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Nicholas </a:t>
            </a:r>
            <a:r>
              <a:rPr lang="en-US" sz="2000" b="1" dirty="0" err="1">
                <a:solidFill>
                  <a:schemeClr val="tx1"/>
                </a:solidFill>
              </a:rPr>
              <a:t>answer'd</a:t>
            </a:r>
            <a:r>
              <a:rPr lang="en-US" sz="2000" b="1" dirty="0">
                <a:solidFill>
                  <a:schemeClr val="tx1"/>
                </a:solidFill>
              </a:rPr>
              <a:t>; "Fetch me a drink;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after will I speak in </a:t>
            </a:r>
            <a:r>
              <a:rPr lang="en-US" sz="2000" b="1" dirty="0" err="1">
                <a:solidFill>
                  <a:schemeClr val="tx1"/>
                </a:solidFill>
              </a:rPr>
              <a:t>privity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Of certain thing that </a:t>
            </a:r>
            <a:r>
              <a:rPr lang="en-US" sz="2000" b="1" dirty="0" err="1">
                <a:solidFill>
                  <a:schemeClr val="tx1"/>
                </a:solidFill>
              </a:rPr>
              <a:t>toucheth</a:t>
            </a:r>
            <a:r>
              <a:rPr lang="en-US" sz="2000" b="1" dirty="0">
                <a:solidFill>
                  <a:schemeClr val="tx1"/>
                </a:solidFill>
              </a:rPr>
              <a:t> thee and me: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will tell it no other man certain."</a:t>
            </a:r>
          </a:p>
        </p:txBody>
      </p:sp>
      <p:pic>
        <p:nvPicPr>
          <p:cNvPr id="18434" name="Picture 2" descr="https://encrypted-tbn0.google.com/images?q=tbn:ANd9GcSaMzXxITKz8hVzG791x_ueclfDZvtG9t4tg8t8Lsk_krerW-P8Z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212"/>
            <a:ext cx="15240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35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0.google.com/images?q=tbn:ANd9GcRVS7Ez7Tfw-hAmgciVPlwzd8nZ3T4XL3Ju0xaYys0FybKVvxjN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86000"/>
            <a:ext cx="5410200" cy="429381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Our Host saw well how drunk he was of ale,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said; "Robin, abide, my </a:t>
            </a:r>
            <a:r>
              <a:rPr lang="en-US" sz="2000" b="1" dirty="0" err="1">
                <a:solidFill>
                  <a:schemeClr val="tx1"/>
                </a:solidFill>
              </a:rPr>
              <a:t>leve</a:t>
            </a:r>
            <a:r>
              <a:rPr lang="en-US" sz="2000" b="1" dirty="0">
                <a:solidFill>
                  <a:schemeClr val="tx1"/>
                </a:solidFill>
              </a:rPr>
              <a:t>* brother,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dear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Some better man shall tell us first another: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Abide, and let us </a:t>
            </a:r>
            <a:r>
              <a:rPr lang="en-US" sz="2000" b="1" dirty="0" err="1">
                <a:solidFill>
                  <a:schemeClr val="tx1"/>
                </a:solidFill>
              </a:rPr>
              <a:t>worke</a:t>
            </a:r>
            <a:r>
              <a:rPr lang="en-US" sz="2000" b="1" dirty="0">
                <a:solidFill>
                  <a:schemeClr val="tx1"/>
                </a:solidFill>
              </a:rPr>
              <a:t> thriftily."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By </a:t>
            </a:r>
            <a:r>
              <a:rPr lang="en-US" sz="2000" b="1" dirty="0" err="1">
                <a:solidFill>
                  <a:schemeClr val="tx1"/>
                </a:solidFill>
              </a:rPr>
              <a:t>Godde's</a:t>
            </a:r>
            <a:r>
              <a:rPr lang="en-US" sz="2000" b="1" dirty="0">
                <a:solidFill>
                  <a:schemeClr val="tx1"/>
                </a:solidFill>
              </a:rPr>
              <a:t> soul,"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he, "that will not I,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I will speak, or </a:t>
            </a:r>
            <a:r>
              <a:rPr lang="en-US" sz="2000" b="1" dirty="0" err="1">
                <a:solidFill>
                  <a:schemeClr val="tx1"/>
                </a:solidFill>
              </a:rPr>
              <a:t>elles</a:t>
            </a:r>
            <a:r>
              <a:rPr lang="en-US" sz="2000" b="1" dirty="0">
                <a:solidFill>
                  <a:schemeClr val="tx1"/>
                </a:solidFill>
              </a:rPr>
              <a:t> go my way!"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Our Host </a:t>
            </a:r>
            <a:r>
              <a:rPr lang="en-US" sz="2000" b="1" dirty="0" err="1">
                <a:solidFill>
                  <a:schemeClr val="tx1"/>
                </a:solidFill>
              </a:rPr>
              <a:t>answer'd</a:t>
            </a:r>
            <a:r>
              <a:rPr lang="en-US" sz="2000" b="1" dirty="0">
                <a:solidFill>
                  <a:schemeClr val="tx1"/>
                </a:solidFill>
              </a:rPr>
              <a:t>; "*Tell on a devil way*;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devil take you!*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Thou art a fool; thy wit is overcome."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"Now hearken,"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the Miller, "all and some: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first I make a </a:t>
            </a:r>
            <a:r>
              <a:rPr lang="en-US" sz="2000" b="1" dirty="0" err="1">
                <a:solidFill>
                  <a:schemeClr val="tx1"/>
                </a:solidFill>
              </a:rPr>
              <a:t>protestatioun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</a:t>
            </a:r>
            <a:r>
              <a:rPr lang="en-US" sz="2000" b="1" dirty="0">
                <a:solidFill>
                  <a:srgbClr val="00B0F0"/>
                </a:solidFill>
              </a:rPr>
              <a:t>I am drunk, I know it by my </a:t>
            </a:r>
            <a:r>
              <a:rPr lang="en-US" sz="2000" b="1" dirty="0" err="1">
                <a:solidFill>
                  <a:srgbClr val="00B0F0"/>
                </a:solidFill>
              </a:rPr>
              <a:t>soun</a:t>
            </a:r>
            <a:r>
              <a:rPr lang="en-US" sz="2000" b="1" dirty="0">
                <a:solidFill>
                  <a:schemeClr val="tx1"/>
                </a:solidFill>
              </a:rPr>
              <a:t>':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therefore if that I misspeak or say,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*</a:t>
            </a:r>
            <a:r>
              <a:rPr lang="en-US" sz="2000" b="1" dirty="0" err="1">
                <a:solidFill>
                  <a:schemeClr val="tx1"/>
                </a:solidFill>
              </a:rPr>
              <a:t>Wite</a:t>
            </a:r>
            <a:r>
              <a:rPr lang="en-US" sz="2000" b="1" dirty="0">
                <a:solidFill>
                  <a:schemeClr val="tx1"/>
                </a:solidFill>
              </a:rPr>
              <a:t> it* the ale of </a:t>
            </a:r>
            <a:r>
              <a:rPr lang="en-US" sz="2000" b="1" dirty="0" err="1">
                <a:solidFill>
                  <a:schemeClr val="tx1"/>
                </a:solidFill>
              </a:rPr>
              <a:t>Southwark</a:t>
            </a:r>
            <a:r>
              <a:rPr lang="en-US" sz="2000" b="1" dirty="0">
                <a:solidFill>
                  <a:schemeClr val="tx1"/>
                </a:solidFill>
              </a:rPr>
              <a:t>, I you pray: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blame it on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encrypted-tbn1.google.com/images?q=tbn:ANd9GcS7ggo3mV8--ja8uqG-hDXbnqmecDCDfsB1rvLHAjWzksix5Kz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4359">
            <a:off x="4693446" y="4586028"/>
            <a:ext cx="4686791" cy="311884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This carpenter went down, and came again,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brought of mighty ale a large quart;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when that each of them had drunk his part,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Nicholas his chamber door fast </a:t>
            </a:r>
            <a:r>
              <a:rPr lang="en-US" sz="2000" b="1" dirty="0" err="1">
                <a:solidFill>
                  <a:schemeClr val="tx1"/>
                </a:solidFill>
              </a:rPr>
              <a:t>shet</a:t>
            </a:r>
            <a:r>
              <a:rPr lang="en-US" sz="2000" b="1" dirty="0">
                <a:solidFill>
                  <a:schemeClr val="tx1"/>
                </a:solidFill>
              </a:rPr>
              <a:t>*,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shut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down the carpenter by him he set,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saide</a:t>
            </a:r>
            <a:r>
              <a:rPr lang="en-US" sz="2000" b="1" dirty="0">
                <a:solidFill>
                  <a:schemeClr val="tx1"/>
                </a:solidFill>
              </a:rPr>
              <a:t>; "John, mine host full </a:t>
            </a:r>
            <a:r>
              <a:rPr lang="en-US" sz="2000" b="1" dirty="0" err="1">
                <a:solidFill>
                  <a:schemeClr val="tx1"/>
                </a:solidFill>
              </a:rPr>
              <a:t>lief</a:t>
            </a:r>
            <a:r>
              <a:rPr lang="en-US" sz="2000" b="1" dirty="0">
                <a:solidFill>
                  <a:schemeClr val="tx1"/>
                </a:solidFill>
              </a:rPr>
              <a:t>* and dear,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loved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Thou shalt upon thy </a:t>
            </a:r>
            <a:r>
              <a:rPr lang="en-US" sz="2000" b="1" dirty="0" err="1">
                <a:solidFill>
                  <a:schemeClr val="tx1"/>
                </a:solidFill>
              </a:rPr>
              <a:t>truthe</a:t>
            </a:r>
            <a:r>
              <a:rPr lang="en-US" sz="2000" b="1" dirty="0">
                <a:solidFill>
                  <a:schemeClr val="tx1"/>
                </a:solidFill>
              </a:rPr>
              <a:t> swear me here,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to no </a:t>
            </a:r>
            <a:r>
              <a:rPr lang="en-US" sz="2000" b="1" dirty="0" err="1">
                <a:solidFill>
                  <a:schemeClr val="tx1"/>
                </a:solidFill>
              </a:rPr>
              <a:t>wight</a:t>
            </a:r>
            <a:r>
              <a:rPr lang="en-US" sz="2000" b="1" dirty="0">
                <a:solidFill>
                  <a:schemeClr val="tx1"/>
                </a:solidFill>
              </a:rPr>
              <a:t> thou shalt my counsel </a:t>
            </a:r>
            <a:r>
              <a:rPr lang="en-US" sz="2000" b="1" dirty="0" err="1">
                <a:solidFill>
                  <a:schemeClr val="tx1"/>
                </a:solidFill>
              </a:rPr>
              <a:t>wray</a:t>
            </a:r>
            <a:r>
              <a:rPr lang="en-US" sz="2000" b="1" dirty="0">
                <a:solidFill>
                  <a:schemeClr val="tx1"/>
                </a:solidFill>
              </a:rPr>
              <a:t>*: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*betray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For </a:t>
            </a:r>
            <a:r>
              <a:rPr lang="en-US" sz="2000" b="1" dirty="0">
                <a:solidFill>
                  <a:srgbClr val="00B0F0"/>
                </a:solidFill>
              </a:rPr>
              <a:t>it is </a:t>
            </a:r>
            <a:r>
              <a:rPr lang="en-US" sz="2000" b="1" dirty="0" err="1">
                <a:solidFill>
                  <a:srgbClr val="00B0F0"/>
                </a:solidFill>
              </a:rPr>
              <a:t>Christes</a:t>
            </a:r>
            <a:r>
              <a:rPr lang="en-US" sz="2000" b="1" dirty="0">
                <a:solidFill>
                  <a:srgbClr val="00B0F0"/>
                </a:solidFill>
              </a:rPr>
              <a:t> counsel that I say,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And if thou tell it man, thou art </a:t>
            </a:r>
            <a:r>
              <a:rPr lang="en-US" sz="2000" b="1" dirty="0" err="1">
                <a:solidFill>
                  <a:srgbClr val="00B0F0"/>
                </a:solidFill>
              </a:rPr>
              <a:t>forlore</a:t>
            </a:r>
            <a:r>
              <a:rPr lang="en-US" sz="2000" b="1" dirty="0">
                <a:solidFill>
                  <a:srgbClr val="00B0F0"/>
                </a:solidFill>
              </a:rPr>
              <a:t>:</a:t>
            </a:r>
            <a:r>
              <a:rPr lang="en-US" sz="2000" b="1" dirty="0">
                <a:solidFill>
                  <a:schemeClr val="tx1"/>
                </a:solidFill>
              </a:rPr>
              <a:t>*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*lost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this vengeance thou shalt have therefor,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if thou </a:t>
            </a:r>
            <a:r>
              <a:rPr lang="en-US" sz="2000" b="1" dirty="0" err="1">
                <a:solidFill>
                  <a:schemeClr val="tx1"/>
                </a:solidFill>
              </a:rPr>
              <a:t>wraye</a:t>
            </a:r>
            <a:r>
              <a:rPr lang="en-US" sz="2000" b="1" dirty="0">
                <a:solidFill>
                  <a:schemeClr val="tx1"/>
                </a:solidFill>
              </a:rPr>
              <a:t>* me, thou shalt be wood**."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rgbClr val="00B050"/>
                </a:solidFill>
              </a:rPr>
              <a:t>*</a:t>
            </a:r>
            <a:r>
              <a:rPr lang="en-US" sz="1600" b="1" dirty="0">
                <a:solidFill>
                  <a:srgbClr val="00B050"/>
                </a:solidFill>
              </a:rPr>
              <a:t>betray **mad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"Nay, Christ forbid it for his holy blood!"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then this silly man; "I am no blab,*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talker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Nor, though I say it, am I *</a:t>
            </a:r>
            <a:r>
              <a:rPr lang="en-US" sz="2000" b="1" dirty="0" err="1">
                <a:solidFill>
                  <a:schemeClr val="tx1"/>
                </a:solidFill>
              </a:rPr>
              <a:t>lief</a:t>
            </a:r>
            <a:r>
              <a:rPr lang="en-US" sz="2000" b="1" dirty="0">
                <a:solidFill>
                  <a:schemeClr val="tx1"/>
                </a:solidFill>
              </a:rPr>
              <a:t> to gab*.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fond of speech*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Say what thou wilt, I shall it never tell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To child or wife, by him that harried Hell." </a:t>
            </a:r>
          </a:p>
        </p:txBody>
      </p:sp>
    </p:spTree>
    <p:extLst>
      <p:ext uri="{BB962C8B-B14F-4D97-AF65-F5344CB8AC3E}">
        <p14:creationId xmlns:p14="http://schemas.microsoft.com/office/powerpoint/2010/main" val="13517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encrypted-tbn2.google.com/images?q=tbn:ANd9GcTtZsf8MUsxlZFnzTiZGjWYoEd_qpY1PF0kn5cy-TzRttSMuZZ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0903">
            <a:off x="5281097" y="2344275"/>
            <a:ext cx="4080583" cy="276523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"Now, John,"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Nicholas, "I will not lie,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have y-found in my astrology,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As I have looked in the </a:t>
            </a:r>
            <a:r>
              <a:rPr lang="en-US" sz="2000" b="1" dirty="0" err="1">
                <a:solidFill>
                  <a:schemeClr val="tx1"/>
                </a:solidFill>
              </a:rPr>
              <a:t>moone</a:t>
            </a:r>
            <a:r>
              <a:rPr lang="en-US" sz="2000" b="1" dirty="0">
                <a:solidFill>
                  <a:schemeClr val="tx1"/>
                </a:solidFill>
              </a:rPr>
              <a:t> bright,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That now on Monday next, at quarter night,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Shall fall a rain, and that so wild and wood*,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mad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never half so great was </a:t>
            </a:r>
            <a:r>
              <a:rPr lang="en-US" sz="2000" b="1" dirty="0" err="1">
                <a:solidFill>
                  <a:schemeClr val="tx1"/>
                </a:solidFill>
              </a:rPr>
              <a:t>Noe's</a:t>
            </a:r>
            <a:r>
              <a:rPr lang="en-US" sz="2000" b="1" dirty="0">
                <a:solidFill>
                  <a:schemeClr val="tx1"/>
                </a:solidFill>
              </a:rPr>
              <a:t> flood.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world," he said, "in less than half an hour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Shall all be </a:t>
            </a:r>
            <a:r>
              <a:rPr lang="en-US" sz="2000" b="1" dirty="0" err="1">
                <a:solidFill>
                  <a:schemeClr val="tx1"/>
                </a:solidFill>
              </a:rPr>
              <a:t>dreint</a:t>
            </a:r>
            <a:r>
              <a:rPr lang="en-US" sz="2000" b="1" dirty="0">
                <a:solidFill>
                  <a:schemeClr val="tx1"/>
                </a:solidFill>
              </a:rPr>
              <a:t>*, so hideous is the </a:t>
            </a:r>
            <a:r>
              <a:rPr lang="en-US" sz="2000" b="1" dirty="0" smtClean="0">
                <a:solidFill>
                  <a:schemeClr val="tx1"/>
                </a:solidFill>
              </a:rPr>
              <a:t>shower</a:t>
            </a:r>
            <a:r>
              <a:rPr lang="en-US" sz="2000" b="1" dirty="0">
                <a:solidFill>
                  <a:schemeClr val="tx1"/>
                </a:solidFill>
              </a:rPr>
              <a:t>: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drowned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Thus shall </a:t>
            </a:r>
            <a:r>
              <a:rPr lang="en-US" sz="2000" b="1" dirty="0" err="1">
                <a:solidFill>
                  <a:schemeClr val="tx1"/>
                </a:solidFill>
              </a:rPr>
              <a:t>mankinde</a:t>
            </a:r>
            <a:r>
              <a:rPr lang="en-US" sz="2000" b="1" dirty="0">
                <a:solidFill>
                  <a:schemeClr val="tx1"/>
                </a:solidFill>
              </a:rPr>
              <a:t> drench*, and lose their life."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drown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carpenter </a:t>
            </a:r>
            <a:r>
              <a:rPr lang="en-US" sz="2000" b="1" dirty="0" err="1">
                <a:solidFill>
                  <a:schemeClr val="tx1"/>
                </a:solidFill>
              </a:rPr>
              <a:t>answer'd</a:t>
            </a:r>
            <a:r>
              <a:rPr lang="en-US" sz="2000" b="1" dirty="0">
                <a:solidFill>
                  <a:schemeClr val="tx1"/>
                </a:solidFill>
              </a:rPr>
              <a:t>; "Alas, my wife!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shall she drench? alas, mine </a:t>
            </a:r>
            <a:r>
              <a:rPr lang="en-US" sz="2000" b="1" dirty="0" err="1">
                <a:solidFill>
                  <a:schemeClr val="tx1"/>
                </a:solidFill>
              </a:rPr>
              <a:t>Alisoun</a:t>
            </a:r>
            <a:r>
              <a:rPr lang="en-US" sz="2000" b="1" dirty="0" smtClean="0">
                <a:solidFill>
                  <a:schemeClr val="tx1"/>
                </a:solidFill>
              </a:rPr>
              <a:t>!“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For sorrow of this he fell almost adown,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said; "Is there no remedy in this case?"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"Why, yes, for God,"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Hendy Nicholas;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"If thou wilt </a:t>
            </a:r>
            <a:r>
              <a:rPr lang="en-US" sz="2000" b="1" dirty="0" err="1">
                <a:solidFill>
                  <a:schemeClr val="tx1"/>
                </a:solidFill>
              </a:rPr>
              <a:t>worken</a:t>
            </a:r>
            <a:r>
              <a:rPr lang="en-US" sz="2000" b="1" dirty="0">
                <a:solidFill>
                  <a:schemeClr val="tx1"/>
                </a:solidFill>
              </a:rPr>
              <a:t> after *lore and </a:t>
            </a:r>
            <a:r>
              <a:rPr lang="en-US" sz="2000" b="1" dirty="0" err="1">
                <a:solidFill>
                  <a:schemeClr val="tx1"/>
                </a:solidFill>
              </a:rPr>
              <a:t>rede</a:t>
            </a:r>
            <a:r>
              <a:rPr lang="en-US" sz="2000" b="1" dirty="0">
                <a:solidFill>
                  <a:schemeClr val="tx1"/>
                </a:solidFill>
              </a:rPr>
              <a:t>*;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learning and advice*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Thou </a:t>
            </a:r>
            <a:r>
              <a:rPr lang="en-US" sz="2000" b="1" dirty="0" err="1">
                <a:solidFill>
                  <a:schemeClr val="tx1"/>
                </a:solidFill>
              </a:rPr>
              <a:t>may'st</a:t>
            </a:r>
            <a:r>
              <a:rPr lang="en-US" sz="2000" b="1" dirty="0">
                <a:solidFill>
                  <a:schemeClr val="tx1"/>
                </a:solidFill>
              </a:rPr>
              <a:t> not </a:t>
            </a:r>
            <a:r>
              <a:rPr lang="en-US" sz="2000" b="1" dirty="0" err="1">
                <a:solidFill>
                  <a:schemeClr val="tx1"/>
                </a:solidFill>
              </a:rPr>
              <a:t>worken</a:t>
            </a:r>
            <a:r>
              <a:rPr lang="en-US" sz="2000" b="1" dirty="0">
                <a:solidFill>
                  <a:schemeClr val="tx1"/>
                </a:solidFill>
              </a:rPr>
              <a:t> after </a:t>
            </a:r>
            <a:r>
              <a:rPr lang="en-US" sz="2000" b="1" dirty="0" err="1">
                <a:solidFill>
                  <a:schemeClr val="tx1"/>
                </a:solidFill>
              </a:rPr>
              <a:t>thine</a:t>
            </a:r>
            <a:r>
              <a:rPr lang="en-US" sz="2000" b="1" dirty="0">
                <a:solidFill>
                  <a:schemeClr val="tx1"/>
                </a:solidFill>
              </a:rPr>
              <a:t> own head.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thus </a:t>
            </a:r>
            <a:r>
              <a:rPr lang="en-US" sz="2000" b="1" dirty="0" err="1">
                <a:solidFill>
                  <a:schemeClr val="tx1"/>
                </a:solidFill>
              </a:rPr>
              <a:t>saith</a:t>
            </a:r>
            <a:r>
              <a:rPr lang="en-US" sz="2000" b="1" dirty="0">
                <a:solidFill>
                  <a:schemeClr val="tx1"/>
                </a:solidFill>
              </a:rPr>
              <a:t> Solomon, that was full true: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Work all by counsel, and thou shalt not rue*.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repent</a:t>
            </a:r>
            <a:br>
              <a:rPr lang="en-US" sz="2000" b="1" dirty="0">
                <a:solidFill>
                  <a:srgbClr val="00B050"/>
                </a:solidFill>
              </a:rPr>
            </a:b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3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And if thou </a:t>
            </a:r>
            <a:r>
              <a:rPr lang="en-US" sz="2000" b="1" dirty="0" err="1">
                <a:solidFill>
                  <a:schemeClr val="tx1"/>
                </a:solidFill>
              </a:rPr>
              <a:t>worke</a:t>
            </a:r>
            <a:r>
              <a:rPr lang="en-US" sz="2000" b="1" dirty="0">
                <a:solidFill>
                  <a:schemeClr val="tx1"/>
                </a:solidFill>
              </a:rPr>
              <a:t> wilt by good </a:t>
            </a:r>
            <a:r>
              <a:rPr lang="en-US" sz="2000" b="1" dirty="0" err="1">
                <a:solidFill>
                  <a:schemeClr val="tx1"/>
                </a:solidFill>
              </a:rPr>
              <a:t>counseil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undertake, </a:t>
            </a:r>
            <a:r>
              <a:rPr lang="en-US" sz="2000" b="1" dirty="0" err="1">
                <a:solidFill>
                  <a:schemeClr val="tx1"/>
                </a:solidFill>
              </a:rPr>
              <a:t>withoute</a:t>
            </a:r>
            <a:r>
              <a:rPr lang="en-US" sz="2000" b="1" dirty="0">
                <a:solidFill>
                  <a:schemeClr val="tx1"/>
                </a:solidFill>
              </a:rPr>
              <a:t> mast or sail,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Yet shall I save her, and thee, and me.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Hast thou not heard how saved was </a:t>
            </a:r>
            <a:r>
              <a:rPr lang="en-US" sz="2000" b="1" dirty="0" err="1">
                <a:solidFill>
                  <a:schemeClr val="tx1"/>
                </a:solidFill>
              </a:rPr>
              <a:t>Noe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When that our Lord had warned him </a:t>
            </a:r>
            <a:r>
              <a:rPr lang="en-US" sz="2000" b="1" dirty="0" err="1">
                <a:solidFill>
                  <a:schemeClr val="tx1"/>
                </a:solidFill>
              </a:rPr>
              <a:t>beforn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all the world with water *should be </a:t>
            </a:r>
            <a:r>
              <a:rPr lang="en-US" sz="2000" b="1" dirty="0" err="1">
                <a:solidFill>
                  <a:schemeClr val="tx1"/>
                </a:solidFill>
              </a:rPr>
              <a:t>lorn</a:t>
            </a:r>
            <a:r>
              <a:rPr lang="en-US" sz="2000" b="1" dirty="0">
                <a:solidFill>
                  <a:schemeClr val="tx1"/>
                </a:solidFill>
              </a:rPr>
              <a:t>*?"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rgbClr val="00B050"/>
                </a:solidFill>
              </a:rPr>
              <a:t>*</a:t>
            </a:r>
            <a:r>
              <a:rPr lang="en-US" sz="1600" b="1" dirty="0">
                <a:solidFill>
                  <a:srgbClr val="00B050"/>
                </a:solidFill>
              </a:rPr>
              <a:t>should perish*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"Yes,"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this carpenter," *full yore ago*."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long since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"Hast thou not heard,"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Nicholas, "also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 sorrow of </a:t>
            </a:r>
            <a:r>
              <a:rPr lang="en-US" sz="2000" b="1" dirty="0" err="1">
                <a:solidFill>
                  <a:schemeClr val="tx1"/>
                </a:solidFill>
              </a:rPr>
              <a:t>Noe</a:t>
            </a:r>
            <a:r>
              <a:rPr lang="en-US" sz="2000" b="1" dirty="0">
                <a:solidFill>
                  <a:schemeClr val="tx1"/>
                </a:solidFill>
              </a:rPr>
              <a:t>, with his fellowship,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he had ere he got his wife to ship</a:t>
            </a:r>
            <a:r>
              <a:rPr lang="en-US" sz="2000" b="1" dirty="0" smtClean="0">
                <a:solidFill>
                  <a:schemeClr val="tx1"/>
                </a:solidFill>
              </a:rPr>
              <a:t>?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*Him had been lever, I dare well undertake,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At </a:t>
            </a:r>
            <a:r>
              <a:rPr lang="en-US" sz="2000" b="1" dirty="0" err="1">
                <a:solidFill>
                  <a:schemeClr val="tx1"/>
                </a:solidFill>
              </a:rPr>
              <a:t>thilke</a:t>
            </a:r>
            <a:r>
              <a:rPr lang="en-US" sz="2000" b="1" dirty="0">
                <a:solidFill>
                  <a:schemeClr val="tx1"/>
                </a:solidFill>
              </a:rPr>
              <a:t> time, than all his </a:t>
            </a:r>
            <a:r>
              <a:rPr lang="en-US" sz="2000" b="1" dirty="0" smtClean="0">
                <a:solidFill>
                  <a:schemeClr val="tx1"/>
                </a:solidFill>
              </a:rPr>
              <a:t>*</a:t>
            </a:r>
            <a:r>
              <a:rPr lang="en-US" sz="2000" b="1" dirty="0" err="1" smtClean="0">
                <a:solidFill>
                  <a:schemeClr val="tx1"/>
                </a:solidFill>
              </a:rPr>
              <a:t>wethers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black</a:t>
            </a:r>
            <a:r>
              <a:rPr lang="en-US" sz="2000" b="1" dirty="0" smtClean="0">
                <a:solidFill>
                  <a:schemeClr val="tx1"/>
                </a:solidFill>
              </a:rPr>
              <a:t>,			</a:t>
            </a:r>
            <a:r>
              <a:rPr lang="en-US" sz="2000" b="1" dirty="0">
                <a:solidFill>
                  <a:srgbClr val="00B050"/>
                </a:solidFill>
              </a:rPr>
              <a:t>*sheep</a:t>
            </a:r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she had had a ship herself alone.*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therefore </a:t>
            </a:r>
            <a:r>
              <a:rPr lang="en-US" sz="2000" b="1" dirty="0" err="1">
                <a:solidFill>
                  <a:schemeClr val="tx1"/>
                </a:solidFill>
              </a:rPr>
              <a:t>know'st</a:t>
            </a:r>
            <a:r>
              <a:rPr lang="en-US" sz="2000" b="1" dirty="0">
                <a:solidFill>
                  <a:schemeClr val="tx1"/>
                </a:solidFill>
              </a:rPr>
              <a:t> thou what is best to be done?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</a:t>
            </a:r>
            <a:r>
              <a:rPr lang="en-US" sz="2000" b="1" dirty="0" err="1">
                <a:solidFill>
                  <a:schemeClr val="tx1"/>
                </a:solidFill>
              </a:rPr>
              <a:t>asketh</a:t>
            </a:r>
            <a:r>
              <a:rPr lang="en-US" sz="2000" b="1" dirty="0">
                <a:solidFill>
                  <a:schemeClr val="tx1"/>
                </a:solidFill>
              </a:rPr>
              <a:t> haste, and of an hasty thing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Men may not preach or make tarrying.</a:t>
            </a:r>
          </a:p>
        </p:txBody>
      </p:sp>
      <p:pic>
        <p:nvPicPr>
          <p:cNvPr id="1026" name="Picture 2" descr="https://encrypted-tbn2.google.com/images?q=tbn:ANd9GcQnaKpxfVTluMohsPgrEeLdMAVGZCltOS5eUSsoc9nHYen6Dl7_q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91000"/>
            <a:ext cx="199072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23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0.google.com/images?q=tbn:ANd9GcTQltu69zuSpNoILlB9GHFB0MGUvWG573dcWruCVRW6kM7LztmJr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20436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Anon go get us fast into this inn*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house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 kneading trough, or else a </a:t>
            </a:r>
            <a:r>
              <a:rPr lang="en-US" sz="2000" b="1" dirty="0" err="1">
                <a:solidFill>
                  <a:schemeClr val="tx1"/>
                </a:solidFill>
              </a:rPr>
              <a:t>kemelin</a:t>
            </a:r>
            <a:r>
              <a:rPr lang="en-US" sz="2000" b="1" dirty="0">
                <a:solidFill>
                  <a:schemeClr val="tx1"/>
                </a:solidFill>
              </a:rPr>
              <a:t>*,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brewing-tub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each of us; but look that they be large,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In </a:t>
            </a:r>
            <a:r>
              <a:rPr lang="en-US" sz="2000" b="1" dirty="0" err="1">
                <a:solidFill>
                  <a:schemeClr val="tx1"/>
                </a:solidFill>
              </a:rPr>
              <a:t>whiche</a:t>
            </a:r>
            <a:r>
              <a:rPr lang="en-US" sz="2000" b="1" dirty="0">
                <a:solidFill>
                  <a:schemeClr val="tx1"/>
                </a:solidFill>
              </a:rPr>
              <a:t> we may swim* as in a barge: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float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have therein </a:t>
            </a:r>
            <a:r>
              <a:rPr lang="en-US" sz="2000" b="1" dirty="0" err="1">
                <a:solidFill>
                  <a:schemeClr val="tx1"/>
                </a:solidFill>
              </a:rPr>
              <a:t>vitaille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suffisant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for one day; fie on the </a:t>
            </a:r>
            <a:r>
              <a:rPr lang="en-US" sz="2000" b="1" dirty="0" err="1">
                <a:solidFill>
                  <a:schemeClr val="tx1"/>
                </a:solidFill>
              </a:rPr>
              <a:t>remenant</a:t>
            </a:r>
            <a:r>
              <a:rPr lang="en-US" sz="2000" b="1" dirty="0">
                <a:solidFill>
                  <a:schemeClr val="tx1"/>
                </a:solidFill>
              </a:rPr>
              <a:t>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 water shall </a:t>
            </a:r>
            <a:r>
              <a:rPr lang="en-US" sz="2000" b="1" dirty="0" err="1">
                <a:solidFill>
                  <a:schemeClr val="tx1"/>
                </a:solidFill>
              </a:rPr>
              <a:t>aslake</a:t>
            </a:r>
            <a:r>
              <a:rPr lang="en-US" sz="2000" b="1" dirty="0">
                <a:solidFill>
                  <a:schemeClr val="tx1"/>
                </a:solidFill>
              </a:rPr>
              <a:t>* and go away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slacken, abate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 err="1">
                <a:solidFill>
                  <a:schemeClr val="tx1"/>
                </a:solidFill>
              </a:rPr>
              <a:t>Aboute</a:t>
            </a:r>
            <a:r>
              <a:rPr lang="en-US" sz="2000" b="1" dirty="0">
                <a:solidFill>
                  <a:schemeClr val="tx1"/>
                </a:solidFill>
              </a:rPr>
              <a:t> prime* upon the </a:t>
            </a:r>
            <a:r>
              <a:rPr lang="en-US" sz="2000" b="1" dirty="0" err="1">
                <a:solidFill>
                  <a:schemeClr val="tx1"/>
                </a:solidFill>
              </a:rPr>
              <a:t>nexte</a:t>
            </a:r>
            <a:r>
              <a:rPr lang="en-US" sz="2000" b="1" dirty="0">
                <a:solidFill>
                  <a:schemeClr val="tx1"/>
                </a:solidFill>
              </a:rPr>
              <a:t> day.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early </a:t>
            </a:r>
            <a:r>
              <a:rPr lang="en-US" sz="2000" b="1" dirty="0" smtClean="0">
                <a:solidFill>
                  <a:srgbClr val="00B050"/>
                </a:solidFill>
              </a:rPr>
              <a:t>morning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B0F0"/>
                </a:solidFill>
              </a:rPr>
              <a:t>But Robin may not know of this, thy knave*,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servant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Nor eke thy maiden Gill I may not save: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Ask me not why: for though thou </a:t>
            </a:r>
            <a:r>
              <a:rPr lang="en-US" sz="2000" b="1" dirty="0" err="1">
                <a:solidFill>
                  <a:schemeClr val="tx1"/>
                </a:solidFill>
              </a:rPr>
              <a:t>aske</a:t>
            </a:r>
            <a:r>
              <a:rPr lang="en-US" sz="2000" b="1" dirty="0">
                <a:solidFill>
                  <a:schemeClr val="tx1"/>
                </a:solidFill>
              </a:rPr>
              <a:t> me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will not </a:t>
            </a:r>
            <a:r>
              <a:rPr lang="en-US" sz="2000" b="1" dirty="0" err="1">
                <a:solidFill>
                  <a:schemeClr val="tx1"/>
                </a:solidFill>
              </a:rPr>
              <a:t>telle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Godde's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privity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 err="1">
                <a:solidFill>
                  <a:schemeClr val="tx1"/>
                </a:solidFill>
              </a:rPr>
              <a:t>Sufficeth</a:t>
            </a:r>
            <a:r>
              <a:rPr lang="en-US" sz="2000" b="1" dirty="0">
                <a:solidFill>
                  <a:schemeClr val="tx1"/>
                </a:solidFill>
              </a:rPr>
              <a:t> thee, *but if thy wit be mad*,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unless thou be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To have as great a grace as </a:t>
            </a:r>
            <a:r>
              <a:rPr lang="en-US" sz="2000" b="1" dirty="0" err="1">
                <a:solidFill>
                  <a:schemeClr val="tx1"/>
                </a:solidFill>
              </a:rPr>
              <a:t>Noe</a:t>
            </a:r>
            <a:r>
              <a:rPr lang="en-US" sz="2000" b="1" dirty="0">
                <a:solidFill>
                  <a:schemeClr val="tx1"/>
                </a:solidFill>
              </a:rPr>
              <a:t> had;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out </a:t>
            </a:r>
            <a:r>
              <a:rPr lang="en-US" sz="2000" b="1" dirty="0">
                <a:solidFill>
                  <a:srgbClr val="00B050"/>
                </a:solidFill>
              </a:rPr>
              <a:t>of thy wits*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Thy wife shall I well </a:t>
            </a:r>
            <a:r>
              <a:rPr lang="en-US" sz="2000" b="1" dirty="0" err="1">
                <a:solidFill>
                  <a:schemeClr val="tx1"/>
                </a:solidFill>
              </a:rPr>
              <a:t>saven</a:t>
            </a:r>
            <a:r>
              <a:rPr lang="en-US" sz="2000" b="1" dirty="0">
                <a:solidFill>
                  <a:schemeClr val="tx1"/>
                </a:solidFill>
              </a:rPr>
              <a:t> out of doubt.</a:t>
            </a:r>
          </a:p>
        </p:txBody>
      </p:sp>
      <p:pic>
        <p:nvPicPr>
          <p:cNvPr id="2052" name="Picture 4" descr="https://encrypted-tbn0.google.com/images?q=tbn:ANd9GcTegGL4b5olWQedMi578bCaqY780Jw98mx5x5gkW3lzcdxZbZq5NbZQU5R5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72000"/>
            <a:ext cx="3109658" cy="20574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42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B0F0"/>
                </a:solidFill>
              </a:rPr>
              <a:t>Go now thy way, and speed thee hereabout.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But when thou hast for her, and thee, and me,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Y-gotten us these kneading </a:t>
            </a:r>
            <a:r>
              <a:rPr lang="en-US" sz="2000" b="1" dirty="0" err="1">
                <a:solidFill>
                  <a:srgbClr val="00B0F0"/>
                </a:solidFill>
              </a:rPr>
              <a:t>tubbes</a:t>
            </a:r>
            <a:r>
              <a:rPr lang="en-US" sz="2000" b="1" dirty="0">
                <a:solidFill>
                  <a:srgbClr val="00B0F0"/>
                </a:solidFill>
              </a:rPr>
              <a:t> three,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Then shalt thou hang them in the roof full high,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So that no man our purveyance* espy: </a:t>
            </a:r>
            <a:r>
              <a:rPr lang="en-US" sz="2000" b="1" dirty="0" smtClean="0">
                <a:solidFill>
                  <a:srgbClr val="00B0F0"/>
                </a:solidFill>
              </a:rPr>
              <a:t>		</a:t>
            </a:r>
            <a:r>
              <a:rPr lang="en-US" sz="1600" b="1" dirty="0" smtClean="0">
                <a:solidFill>
                  <a:srgbClr val="00B0F0"/>
                </a:solidFill>
              </a:rPr>
              <a:t>*</a:t>
            </a:r>
            <a:r>
              <a:rPr lang="en-US" sz="1600" b="1" dirty="0">
                <a:solidFill>
                  <a:srgbClr val="00B0F0"/>
                </a:solidFill>
              </a:rPr>
              <a:t>foresight, providence</a:t>
            </a:r>
            <a:r>
              <a:rPr lang="en-US" sz="2000" b="1" dirty="0">
                <a:solidFill>
                  <a:srgbClr val="00B0F0"/>
                </a:solidFill>
              </a:rPr>
              <a:t/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And when thou hast done thus as I have said,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And hast our </a:t>
            </a:r>
            <a:r>
              <a:rPr lang="en-US" sz="2000" b="1" dirty="0" err="1">
                <a:solidFill>
                  <a:srgbClr val="00B0F0"/>
                </a:solidFill>
              </a:rPr>
              <a:t>vitaille</a:t>
            </a:r>
            <a:r>
              <a:rPr lang="en-US" sz="2000" b="1" dirty="0">
                <a:solidFill>
                  <a:srgbClr val="00B0F0"/>
                </a:solidFill>
              </a:rPr>
              <a:t> fair in them y-laid,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And eke an axe to smite the cord in </a:t>
            </a:r>
            <a:r>
              <a:rPr lang="en-US" sz="2000" b="1" dirty="0" smtClean="0">
                <a:solidFill>
                  <a:srgbClr val="00B0F0"/>
                </a:solidFill>
              </a:rPr>
              <a:t>two</a:t>
            </a:r>
            <a:r>
              <a:rPr lang="en-US" sz="2000" b="1" dirty="0">
                <a:solidFill>
                  <a:srgbClr val="00B0F0"/>
                </a:solidFill>
              </a:rPr>
              <a:t/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When that the water comes, that we may go,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And break an hole on high upon the gable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Into the garden-ward, over the stable,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That we may freely </a:t>
            </a:r>
            <a:r>
              <a:rPr lang="en-US" sz="2000" b="1" dirty="0" err="1">
                <a:solidFill>
                  <a:srgbClr val="00B0F0"/>
                </a:solidFill>
              </a:rPr>
              <a:t>passe</a:t>
            </a:r>
            <a:r>
              <a:rPr lang="en-US" sz="2000" b="1" dirty="0">
                <a:solidFill>
                  <a:srgbClr val="00B0F0"/>
                </a:solidFill>
              </a:rPr>
              <a:t> forth our way,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When that the </a:t>
            </a:r>
            <a:r>
              <a:rPr lang="en-US" sz="2000" b="1" dirty="0" err="1">
                <a:solidFill>
                  <a:srgbClr val="00B0F0"/>
                </a:solidFill>
              </a:rPr>
              <a:t>greate</a:t>
            </a:r>
            <a:r>
              <a:rPr lang="en-US" sz="2000" b="1" dirty="0">
                <a:solidFill>
                  <a:srgbClr val="00B0F0"/>
                </a:solidFill>
              </a:rPr>
              <a:t> shower is gone away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Then shalt thou swim as merry, I undertake,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As doth the white duck after her drake: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Then will I </a:t>
            </a:r>
            <a:r>
              <a:rPr lang="en-US" sz="2000" b="1" dirty="0" err="1">
                <a:solidFill>
                  <a:schemeClr val="tx1"/>
                </a:solidFill>
              </a:rPr>
              <a:t>clepe</a:t>
            </a:r>
            <a:r>
              <a:rPr lang="en-US" sz="2000" b="1" dirty="0">
                <a:solidFill>
                  <a:schemeClr val="tx1"/>
                </a:solidFill>
              </a:rPr>
              <a:t>,* 'How, Alison? How, John?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call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Be merry: for the flood will pass anon.'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thou wilt say, 'Hail, Master </a:t>
            </a:r>
            <a:r>
              <a:rPr lang="en-US" sz="2000" b="1" dirty="0" err="1">
                <a:solidFill>
                  <a:schemeClr val="tx1"/>
                </a:solidFill>
              </a:rPr>
              <a:t>Nicholay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Good-morrow, I see thee well, for it is day.'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then shall we be </a:t>
            </a:r>
            <a:r>
              <a:rPr lang="en-US" sz="2000" b="1" dirty="0" err="1">
                <a:solidFill>
                  <a:schemeClr val="tx1"/>
                </a:solidFill>
              </a:rPr>
              <a:t>lordes</a:t>
            </a:r>
            <a:r>
              <a:rPr lang="en-US" sz="2000" b="1" dirty="0">
                <a:solidFill>
                  <a:schemeClr val="tx1"/>
                </a:solidFill>
              </a:rPr>
              <a:t> all our life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Of all the world, as </a:t>
            </a:r>
            <a:r>
              <a:rPr lang="en-US" sz="2000" b="1" dirty="0" err="1">
                <a:solidFill>
                  <a:schemeClr val="tx1"/>
                </a:solidFill>
              </a:rPr>
              <a:t>Noe</a:t>
            </a:r>
            <a:r>
              <a:rPr lang="en-US" sz="2000" b="1" dirty="0">
                <a:solidFill>
                  <a:schemeClr val="tx1"/>
                </a:solidFill>
              </a:rPr>
              <a:t> and his wife.</a:t>
            </a:r>
          </a:p>
        </p:txBody>
      </p:sp>
      <p:pic>
        <p:nvPicPr>
          <p:cNvPr id="3074" name="Picture 2" descr="https://encrypted-tbn0.google.com/images?q=tbn:ANd9GcSj4SDxzizUZgtxotTfsWOeaxkHQxCA6zAnDxjEvqMwp9GC07i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182" y="1219200"/>
            <a:ext cx="2568440" cy="34290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99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" y="0"/>
            <a:ext cx="8229600" cy="1600200"/>
          </a:xfrm>
        </p:spPr>
        <p:txBody>
          <a:bodyPr/>
          <a:lstStyle/>
          <a:p>
            <a:r>
              <a:rPr lang="en-US" i="1" dirty="0" smtClean="0"/>
              <a:t>Miller’s</a:t>
            </a:r>
            <a:r>
              <a:rPr lang="en-US" dirty="0" smtClean="0"/>
              <a:t> Check #2</a:t>
            </a:r>
            <a:br>
              <a:rPr lang="en-US" dirty="0" smtClean="0"/>
            </a:br>
            <a:r>
              <a:rPr lang="en-US" dirty="0" smtClean="0"/>
              <a:t>16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Who is in love with the Carpenter’s wife so far?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Two people, other than the carpenter himself</a:t>
            </a:r>
          </a:p>
          <a:p>
            <a:pPr marL="857250" lvl="1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How does </a:t>
            </a:r>
            <a:r>
              <a:rPr lang="en-US" b="1" dirty="0" err="1" smtClean="0">
                <a:solidFill>
                  <a:schemeClr val="tx1"/>
                </a:solidFill>
              </a:rPr>
              <a:t>Alisoun</a:t>
            </a:r>
            <a:r>
              <a:rPr lang="en-US" b="1" dirty="0" smtClean="0">
                <a:solidFill>
                  <a:schemeClr val="tx1"/>
                </a:solidFill>
              </a:rPr>
              <a:t> (The Carpenter’s wife) treat </a:t>
            </a:r>
            <a:r>
              <a:rPr lang="en-US" b="1" dirty="0" err="1" smtClean="0">
                <a:solidFill>
                  <a:schemeClr val="tx1"/>
                </a:solidFill>
              </a:rPr>
              <a:t>Absolon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What did </a:t>
            </a:r>
            <a:r>
              <a:rPr lang="en-US" b="1" dirty="0" err="1" smtClean="0">
                <a:solidFill>
                  <a:schemeClr val="tx1"/>
                </a:solidFill>
              </a:rPr>
              <a:t>Alisoun</a:t>
            </a:r>
            <a:r>
              <a:rPr lang="en-US" b="1" dirty="0" smtClean="0">
                <a:solidFill>
                  <a:schemeClr val="tx1"/>
                </a:solidFill>
              </a:rPr>
              <a:t> and Nicholas plan to do on Saturday while the carpenter was gone?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What would Nicholas pretend to do?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What does the carpenter believe has made Nick stare at the ceiling frozen?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What does Nicholas make the Carpenter swear by so he knows he won’t talk about their plan?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What kind of rain did Nicholas “predict?”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Who did Nicholas tell the Carpenter not to tell the plan to?</a:t>
            </a: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Miller’s Tale Recap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4572000" cy="58674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The carpenter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Old, wealthy, very superstitious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Thinks that the whole world is going to flood tomorrow morning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The carpenter’s wife (</a:t>
            </a:r>
            <a:r>
              <a:rPr lang="en-US" b="1" dirty="0" err="1" smtClean="0">
                <a:solidFill>
                  <a:srgbClr val="00B0F0"/>
                </a:solidFill>
              </a:rPr>
              <a:t>Alisoun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Pretty, loves Nicholas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Doesn’t really love the carpenter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Nicholas the clerk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Works for the carpenter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Studies astrology</a:t>
            </a:r>
          </a:p>
          <a:p>
            <a:pPr lvl="1"/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Absalom the Church Clerk 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Loves </a:t>
            </a:r>
            <a:r>
              <a:rPr lang="en-US" b="1" dirty="0" err="1" smtClean="0">
                <a:solidFill>
                  <a:srgbClr val="00B0F0"/>
                </a:solidFill>
              </a:rPr>
              <a:t>Alisoun</a:t>
            </a:r>
            <a:endParaRPr lang="en-US" b="1" dirty="0" smtClean="0">
              <a:solidFill>
                <a:srgbClr val="00B0F0"/>
              </a:solidFill>
            </a:endParaRP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Plays some mean guitar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Doesn’t get that </a:t>
            </a:r>
            <a:r>
              <a:rPr lang="en-US" b="1" dirty="0" err="1" smtClean="0">
                <a:solidFill>
                  <a:srgbClr val="00B0F0"/>
                </a:solidFill>
              </a:rPr>
              <a:t>Alisoun</a:t>
            </a:r>
            <a:r>
              <a:rPr lang="en-US" b="1" dirty="0" smtClean="0">
                <a:solidFill>
                  <a:srgbClr val="00B0F0"/>
                </a:solidFill>
              </a:rPr>
              <a:t> is just not that into him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066800"/>
            <a:ext cx="45720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B0F0"/>
                </a:solidFill>
              </a:rPr>
              <a:t>The Plan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Nicholas has pretended to be crazy and that he had a vision from god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They are going to hang three bathtubs full of food from the rafters in the carpenter’s barn, one for the carpenter one for </a:t>
            </a:r>
            <a:r>
              <a:rPr lang="en-US" b="1" dirty="0" err="1" smtClean="0">
                <a:solidFill>
                  <a:srgbClr val="00B0F0"/>
                </a:solidFill>
              </a:rPr>
              <a:t>Alisoun</a:t>
            </a:r>
            <a:r>
              <a:rPr lang="en-US" b="1" dirty="0" smtClean="0">
                <a:solidFill>
                  <a:srgbClr val="00B0F0"/>
                </a:solidFill>
              </a:rPr>
              <a:t> and one for Nicholas. And put an Axe in one of them.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When the “flood” comes they will cut the bathtubs loose and float off to safety. 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What will really happen is, during the night, Nicholas and </a:t>
            </a:r>
            <a:r>
              <a:rPr lang="en-US" b="1" dirty="0" err="1" smtClean="0">
                <a:solidFill>
                  <a:srgbClr val="00B0F0"/>
                </a:solidFill>
              </a:rPr>
              <a:t>Alisoun</a:t>
            </a:r>
            <a:r>
              <a:rPr lang="en-US" b="1" dirty="0" smtClean="0">
                <a:solidFill>
                  <a:srgbClr val="00B0F0"/>
                </a:solidFill>
              </a:rPr>
              <a:t> will sneak down and have sex in the carpenter’s bed while the Carpenter sleeps in a tub in the barn. </a:t>
            </a:r>
          </a:p>
        </p:txBody>
      </p:sp>
    </p:spTree>
    <p:extLst>
      <p:ext uri="{BB962C8B-B14F-4D97-AF65-F5344CB8AC3E}">
        <p14:creationId xmlns:p14="http://schemas.microsoft.com/office/powerpoint/2010/main" val="215438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But of one thing I </a:t>
            </a:r>
            <a:r>
              <a:rPr lang="en-US" sz="2000" b="1" dirty="0" err="1">
                <a:solidFill>
                  <a:schemeClr val="tx1"/>
                </a:solidFill>
              </a:rPr>
              <a:t>warne</a:t>
            </a:r>
            <a:r>
              <a:rPr lang="en-US" sz="2000" b="1" dirty="0">
                <a:solidFill>
                  <a:schemeClr val="tx1"/>
                </a:solidFill>
              </a:rPr>
              <a:t> thee full right,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Be well advised, on that </a:t>
            </a:r>
            <a:r>
              <a:rPr lang="en-US" sz="2000" b="1" dirty="0" err="1">
                <a:solidFill>
                  <a:schemeClr val="tx1"/>
                </a:solidFill>
              </a:rPr>
              <a:t>ilke</a:t>
            </a:r>
            <a:r>
              <a:rPr lang="en-US" sz="2000" b="1" dirty="0">
                <a:solidFill>
                  <a:schemeClr val="tx1"/>
                </a:solidFill>
              </a:rPr>
              <a:t>* night,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same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When we be </a:t>
            </a:r>
            <a:r>
              <a:rPr lang="en-US" sz="2000" b="1" dirty="0" err="1">
                <a:solidFill>
                  <a:schemeClr val="tx1"/>
                </a:solidFill>
              </a:rPr>
              <a:t>enter'd</a:t>
            </a:r>
            <a:r>
              <a:rPr lang="en-US" sz="2000" b="1" dirty="0">
                <a:solidFill>
                  <a:schemeClr val="tx1"/>
                </a:solidFill>
              </a:rPr>
              <a:t> into </a:t>
            </a:r>
            <a:r>
              <a:rPr lang="en-US" sz="2000" b="1" dirty="0" err="1">
                <a:solidFill>
                  <a:schemeClr val="tx1"/>
                </a:solidFill>
              </a:rPr>
              <a:t>shippe's</a:t>
            </a:r>
            <a:r>
              <a:rPr lang="en-US" sz="2000" b="1" dirty="0">
                <a:solidFill>
                  <a:schemeClr val="tx1"/>
                </a:solidFill>
              </a:rPr>
              <a:t> board,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none of us not speak a single word,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Nor </a:t>
            </a:r>
            <a:r>
              <a:rPr lang="en-US" sz="2000" b="1" dirty="0" err="1">
                <a:solidFill>
                  <a:schemeClr val="tx1"/>
                </a:solidFill>
              </a:rPr>
              <a:t>clepe</a:t>
            </a:r>
            <a:r>
              <a:rPr lang="en-US" sz="2000" b="1" dirty="0">
                <a:solidFill>
                  <a:schemeClr val="tx1"/>
                </a:solidFill>
              </a:rPr>
              <a:t> nor cry, but be in his </a:t>
            </a:r>
            <a:r>
              <a:rPr lang="en-US" sz="2000" b="1" dirty="0" err="1">
                <a:solidFill>
                  <a:schemeClr val="tx1"/>
                </a:solidFill>
              </a:rPr>
              <a:t>prayere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that is </a:t>
            </a:r>
            <a:r>
              <a:rPr lang="en-US" sz="2000" b="1" dirty="0" err="1">
                <a:solidFill>
                  <a:schemeClr val="tx1"/>
                </a:solidFill>
              </a:rPr>
              <a:t>Godde's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owen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heste</a:t>
            </a:r>
            <a:r>
              <a:rPr lang="en-US" sz="2000" b="1" dirty="0">
                <a:solidFill>
                  <a:schemeClr val="tx1"/>
                </a:solidFill>
              </a:rPr>
              <a:t>* dear.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command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Thy wife and thou must </a:t>
            </a:r>
            <a:r>
              <a:rPr lang="en-US" sz="2000" b="1" dirty="0" err="1">
                <a:solidFill>
                  <a:srgbClr val="00B0F0"/>
                </a:solidFill>
              </a:rPr>
              <a:t>hangen</a:t>
            </a:r>
            <a:r>
              <a:rPr lang="en-US" sz="2000" b="1" dirty="0">
                <a:solidFill>
                  <a:srgbClr val="00B0F0"/>
                </a:solidFill>
              </a:rPr>
              <a:t> far </a:t>
            </a:r>
            <a:r>
              <a:rPr lang="en-US" sz="2000" b="1" dirty="0" err="1">
                <a:solidFill>
                  <a:srgbClr val="00B0F0"/>
                </a:solidFill>
              </a:rPr>
              <a:t>atween</a:t>
            </a:r>
            <a:r>
              <a:rPr lang="en-US" sz="2000" b="1" dirty="0">
                <a:solidFill>
                  <a:srgbClr val="00B0F0"/>
                </a:solidFill>
              </a:rPr>
              <a:t>*, </a:t>
            </a:r>
            <a:r>
              <a:rPr lang="en-US" sz="2000" b="1" dirty="0" smtClean="0">
                <a:solidFill>
                  <a:srgbClr val="00B0F0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asunder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For that </a:t>
            </a:r>
            <a:r>
              <a:rPr lang="en-US" sz="2000" b="1" dirty="0" err="1">
                <a:solidFill>
                  <a:srgbClr val="00B0F0"/>
                </a:solidFill>
              </a:rPr>
              <a:t>betwixte</a:t>
            </a:r>
            <a:r>
              <a:rPr lang="en-US" sz="2000" b="1" dirty="0">
                <a:solidFill>
                  <a:srgbClr val="00B0F0"/>
                </a:solidFill>
              </a:rPr>
              <a:t> you shall be no sin,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No more in looking than there shall in deed.</a:t>
            </a:r>
            <a:br>
              <a:rPr lang="en-US" sz="2000" b="1" dirty="0">
                <a:solidFill>
                  <a:srgbClr val="00B0F0"/>
                </a:solidFill>
              </a:rPr>
            </a:br>
            <a:endParaRPr lang="en-US" sz="20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This ordinance is said: go, God thee speed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To-morrow night, when men be all asleep,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Into our kneading </a:t>
            </a:r>
            <a:r>
              <a:rPr lang="en-US" sz="2000" b="1" dirty="0" err="1">
                <a:solidFill>
                  <a:schemeClr val="tx1"/>
                </a:solidFill>
              </a:rPr>
              <a:t>tubbes</a:t>
            </a:r>
            <a:r>
              <a:rPr lang="en-US" sz="2000" b="1" dirty="0">
                <a:solidFill>
                  <a:schemeClr val="tx1"/>
                </a:solidFill>
              </a:rPr>
              <a:t> will we creep,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sitte</a:t>
            </a:r>
            <a:r>
              <a:rPr lang="en-US" sz="2000" b="1" dirty="0">
                <a:solidFill>
                  <a:schemeClr val="tx1"/>
                </a:solidFill>
              </a:rPr>
              <a:t> there, abiding </a:t>
            </a:r>
            <a:r>
              <a:rPr lang="en-US" sz="2000" b="1" dirty="0" err="1">
                <a:solidFill>
                  <a:schemeClr val="tx1"/>
                </a:solidFill>
              </a:rPr>
              <a:t>Godde's</a:t>
            </a:r>
            <a:r>
              <a:rPr lang="en-US" sz="2000" b="1" dirty="0">
                <a:solidFill>
                  <a:schemeClr val="tx1"/>
                </a:solidFill>
              </a:rPr>
              <a:t> grace.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Go now thy way, I have no longer space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To make of this no longer </a:t>
            </a:r>
            <a:r>
              <a:rPr lang="en-US" sz="2000" b="1" dirty="0" err="1">
                <a:solidFill>
                  <a:schemeClr val="tx1"/>
                </a:solidFill>
              </a:rPr>
              <a:t>sermoning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Men say thus: Send the wise, and say nothing: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Thou art so wise, it </a:t>
            </a:r>
            <a:r>
              <a:rPr lang="en-US" sz="2000" b="1" dirty="0" err="1">
                <a:solidFill>
                  <a:schemeClr val="tx1"/>
                </a:solidFill>
              </a:rPr>
              <a:t>needeth</a:t>
            </a:r>
            <a:r>
              <a:rPr lang="en-US" sz="2000" b="1" dirty="0">
                <a:solidFill>
                  <a:schemeClr val="tx1"/>
                </a:solidFill>
              </a:rPr>
              <a:t> thee </a:t>
            </a:r>
            <a:r>
              <a:rPr lang="en-US" sz="2000" b="1" dirty="0" err="1">
                <a:solidFill>
                  <a:schemeClr val="tx1"/>
                </a:solidFill>
              </a:rPr>
              <a:t>nought</a:t>
            </a:r>
            <a:r>
              <a:rPr lang="en-US" sz="2000" b="1" dirty="0">
                <a:solidFill>
                  <a:schemeClr val="tx1"/>
                </a:solidFill>
              </a:rPr>
              <a:t> teach.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Go, save our lives, and that I thee beseech."</a:t>
            </a:r>
          </a:p>
        </p:txBody>
      </p:sp>
      <p:pic>
        <p:nvPicPr>
          <p:cNvPr id="4" name="Picture 2" descr="https://encrypted-tbn3.google.com/images?q=tbn:ANd9GcRWEVWoSmBprRaCcANC1sNyUE0hIYftImZr7eu5fWNWg4WDXV8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33600"/>
            <a:ext cx="3733800" cy="37338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5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s://encrypted-tbn0.google.com/images?q=tbn:ANd9GcRVoiHBEZ-h84iIKI25x85l4qSZ8Q7Qf2x5YGEOg_4AfqvjeLQ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"/>
            <a:ext cx="2691666" cy="160020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3.google.com/images?q=tbn:ANd9GcSus-hJXAxpX07XN6JXwawDqBuOubPI95J7wOEvtetTorU5qGy7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82056"/>
            <a:ext cx="2408093" cy="361871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7709" y="24245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This silly carpenter went forth his way</a:t>
            </a:r>
            <a:r>
              <a:rPr lang="en-US" sz="2000" b="1" dirty="0" smtClean="0">
                <a:solidFill>
                  <a:schemeClr val="tx1"/>
                </a:solidFill>
              </a:rPr>
              <a:t>,	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Full oft he said, "Alas! and Well-a-day!,'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to his wife he told his </a:t>
            </a:r>
            <a:r>
              <a:rPr lang="en-US" sz="2000" b="1" dirty="0" err="1">
                <a:solidFill>
                  <a:schemeClr val="tx1"/>
                </a:solidFill>
              </a:rPr>
              <a:t>privity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she was ware, and better knew than he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What all this *</a:t>
            </a:r>
            <a:r>
              <a:rPr lang="en-US" sz="2000" b="1" dirty="0" err="1">
                <a:solidFill>
                  <a:schemeClr val="tx1"/>
                </a:solidFill>
              </a:rPr>
              <a:t>quainte</a:t>
            </a:r>
            <a:r>
              <a:rPr lang="en-US" sz="2000" b="1" dirty="0">
                <a:solidFill>
                  <a:schemeClr val="tx1"/>
                </a:solidFill>
              </a:rPr>
              <a:t> cast was for to say*.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strange </a:t>
            </a:r>
            <a:r>
              <a:rPr lang="en-US" sz="1800" b="1" dirty="0" smtClean="0">
                <a:solidFill>
                  <a:srgbClr val="00B050"/>
                </a:solidFill>
              </a:rPr>
              <a:t>contrivance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But </a:t>
            </a:r>
            <a:r>
              <a:rPr lang="en-US" sz="2000" b="1" dirty="0" err="1">
                <a:solidFill>
                  <a:schemeClr val="tx1"/>
                </a:solidFill>
              </a:rPr>
              <a:t>natheless</a:t>
            </a:r>
            <a:r>
              <a:rPr lang="en-US" sz="2000" b="1" dirty="0">
                <a:solidFill>
                  <a:schemeClr val="tx1"/>
                </a:solidFill>
              </a:rPr>
              <a:t> she </a:t>
            </a:r>
            <a:r>
              <a:rPr lang="en-US" sz="2000" b="1" dirty="0" err="1">
                <a:solidFill>
                  <a:schemeClr val="tx1"/>
                </a:solidFill>
              </a:rPr>
              <a:t>fear'd</a:t>
            </a:r>
            <a:r>
              <a:rPr lang="en-US" sz="2000" b="1" dirty="0">
                <a:solidFill>
                  <a:schemeClr val="tx1"/>
                </a:solidFill>
              </a:rPr>
              <a:t> as she would </a:t>
            </a:r>
            <a:r>
              <a:rPr lang="en-US" sz="2000" b="1" dirty="0" err="1">
                <a:solidFill>
                  <a:schemeClr val="tx1"/>
                </a:solidFill>
              </a:rPr>
              <a:t>dey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</a:rPr>
              <a:t>			    </a:t>
            </a:r>
            <a:r>
              <a:rPr lang="en-US" sz="2000" b="1" dirty="0" smtClean="0">
                <a:solidFill>
                  <a:srgbClr val="00B050"/>
                </a:solidFill>
              </a:rPr>
              <a:t>meant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said: "Alas! go forth thy way anon.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Help us to scape, or we be dead each one.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I am thy true and very wedded wife;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Go, </a:t>
            </a:r>
            <a:r>
              <a:rPr lang="en-US" sz="2000" b="1" dirty="0" err="1">
                <a:solidFill>
                  <a:srgbClr val="00B0F0"/>
                </a:solidFill>
              </a:rPr>
              <a:t>deare</a:t>
            </a:r>
            <a:r>
              <a:rPr lang="en-US" sz="2000" b="1" dirty="0">
                <a:solidFill>
                  <a:srgbClr val="00B0F0"/>
                </a:solidFill>
              </a:rPr>
              <a:t> spouse, and help to save our life."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Lo, what a great thing is affection</a:t>
            </a:r>
            <a:r>
              <a:rPr lang="en-US" sz="2000" b="1" dirty="0" smtClean="0">
                <a:solidFill>
                  <a:srgbClr val="00B0F0"/>
                </a:solidFill>
              </a:rPr>
              <a:t>!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Men may die of imagination,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So deeply may impression be take.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silly carpenter begins to quake: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</a:t>
            </a:r>
            <a:r>
              <a:rPr lang="en-US" sz="2000" b="1" dirty="0" err="1">
                <a:solidFill>
                  <a:schemeClr val="tx1"/>
                </a:solidFill>
              </a:rPr>
              <a:t>thinketh</a:t>
            </a:r>
            <a:r>
              <a:rPr lang="en-US" sz="2000" b="1" dirty="0">
                <a:solidFill>
                  <a:schemeClr val="tx1"/>
                </a:solidFill>
              </a:rPr>
              <a:t> verily that he may see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</a:t>
            </a:r>
            <a:r>
              <a:rPr lang="en-US" sz="2000" b="1" dirty="0" err="1">
                <a:solidFill>
                  <a:schemeClr val="tx1"/>
                </a:solidFill>
              </a:rPr>
              <a:t>newe</a:t>
            </a:r>
            <a:r>
              <a:rPr lang="en-US" sz="2000" b="1" dirty="0">
                <a:solidFill>
                  <a:schemeClr val="tx1"/>
                </a:solidFill>
              </a:rPr>
              <a:t> flood come weltering as the sea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To </a:t>
            </a:r>
            <a:r>
              <a:rPr lang="en-US" sz="2000" b="1" dirty="0" err="1">
                <a:solidFill>
                  <a:schemeClr val="tx1"/>
                </a:solidFill>
              </a:rPr>
              <a:t>drenchen</a:t>
            </a:r>
            <a:r>
              <a:rPr lang="en-US" sz="2000" b="1" dirty="0">
                <a:solidFill>
                  <a:schemeClr val="tx1"/>
                </a:solidFill>
              </a:rPr>
              <a:t>* Alison, his honey dear.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drown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</a:t>
            </a:r>
            <a:r>
              <a:rPr lang="en-US" sz="2000" b="1" dirty="0" err="1">
                <a:solidFill>
                  <a:schemeClr val="tx1"/>
                </a:solidFill>
              </a:rPr>
              <a:t>weepeth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waileth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maketh</a:t>
            </a:r>
            <a:r>
              <a:rPr lang="en-US" sz="2000" b="1" dirty="0">
                <a:solidFill>
                  <a:schemeClr val="tx1"/>
                </a:solidFill>
              </a:rPr>
              <a:t> *sorry cheer*;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rgbClr val="00B050"/>
                </a:solidFill>
              </a:rPr>
              <a:t>*</a:t>
            </a:r>
            <a:r>
              <a:rPr lang="en-US" sz="1600" b="1" dirty="0">
                <a:solidFill>
                  <a:srgbClr val="00B050"/>
                </a:solidFill>
              </a:rPr>
              <a:t>dismal countenance*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</a:t>
            </a:r>
            <a:r>
              <a:rPr lang="en-US" sz="2000" b="1" dirty="0" err="1">
                <a:solidFill>
                  <a:schemeClr val="tx1"/>
                </a:solidFill>
              </a:rPr>
              <a:t>sigheth</a:t>
            </a:r>
            <a:r>
              <a:rPr lang="en-US" sz="2000" b="1" dirty="0">
                <a:solidFill>
                  <a:schemeClr val="tx1"/>
                </a:solidFill>
              </a:rPr>
              <a:t>, with full many a sorry sough.*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8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2.google.com/images?q=tbn:ANd9GcRa_RNZxYVQwmyEgrUzRp76dysL_Xp_Yxr34nLoivPgpMbhswW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876300"/>
            <a:ext cx="2609850" cy="17526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2.google.com/images?q=tbn:ANd9GcRa_RNZxYVQwmyEgrUzRp76dysL_Xp_Yxr34nLoivPgpMbhswW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-76200"/>
            <a:ext cx="2609850" cy="17526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encrypted-tbn1.google.com/images?q=tbn:ANd9GcTBnfG4AYivLN52sEt5XCepDAkooNHvmuuSGHeAnWQyAydB0sTq6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20457">
            <a:off x="4260205" y="3019782"/>
            <a:ext cx="3295650" cy="13906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encrypted-tbn2.google.com/images?q=tbn:ANd9GcRa_RNZxYVQwmyEgrUzRp76dysL_Xp_Yxr34nLoivPgpMbhswW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0"/>
            <a:ext cx="2609850" cy="17526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33337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He </a:t>
            </a:r>
            <a:r>
              <a:rPr lang="en-US" sz="1800" b="1" dirty="0" err="1">
                <a:solidFill>
                  <a:schemeClr val="tx1"/>
                </a:solidFill>
              </a:rPr>
              <a:t>go'th</a:t>
            </a:r>
            <a:r>
              <a:rPr lang="en-US" sz="1800" b="1" dirty="0">
                <a:solidFill>
                  <a:schemeClr val="tx1"/>
                </a:solidFill>
              </a:rPr>
              <a:t>, and </a:t>
            </a:r>
            <a:r>
              <a:rPr lang="en-US" sz="1800" b="1" dirty="0" err="1">
                <a:solidFill>
                  <a:schemeClr val="tx1"/>
                </a:solidFill>
              </a:rPr>
              <a:t>getteth</a:t>
            </a:r>
            <a:r>
              <a:rPr lang="en-US" sz="1800" b="1" dirty="0">
                <a:solidFill>
                  <a:schemeClr val="tx1"/>
                </a:solidFill>
              </a:rPr>
              <a:t> him a kneading trough,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after that a tub, and a </a:t>
            </a:r>
            <a:r>
              <a:rPr lang="en-US" sz="1800" b="1" dirty="0" err="1">
                <a:solidFill>
                  <a:schemeClr val="tx1"/>
                </a:solidFill>
              </a:rPr>
              <a:t>kemelin</a:t>
            </a:r>
            <a:r>
              <a:rPr lang="en-US" sz="1800" b="1" dirty="0" smtClean="0">
                <a:solidFill>
                  <a:schemeClr val="tx1"/>
                </a:solidFill>
              </a:rPr>
              <a:t>,	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</a:t>
            </a:r>
            <a:r>
              <a:rPr lang="en-US" sz="1800" b="1" dirty="0" err="1">
                <a:solidFill>
                  <a:schemeClr val="tx1"/>
                </a:solidFill>
              </a:rPr>
              <a:t>privily</a:t>
            </a:r>
            <a:r>
              <a:rPr lang="en-US" sz="1800" b="1" dirty="0">
                <a:solidFill>
                  <a:schemeClr val="tx1"/>
                </a:solidFill>
              </a:rPr>
              <a:t> he sent them to his inn</a:t>
            </a:r>
            <a:r>
              <a:rPr lang="en-US" sz="1800" b="1" dirty="0" smtClean="0">
                <a:solidFill>
                  <a:schemeClr val="tx1"/>
                </a:solidFill>
              </a:rPr>
              <a:t>:	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hung them in the roof full </a:t>
            </a:r>
            <a:r>
              <a:rPr lang="en-US" sz="1800" b="1" dirty="0" err="1">
                <a:solidFill>
                  <a:schemeClr val="tx1"/>
                </a:solidFill>
              </a:rPr>
              <a:t>privily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With his own hand then made he ladders three,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To </a:t>
            </a:r>
            <a:r>
              <a:rPr lang="en-US" sz="1800" b="1" dirty="0" err="1">
                <a:solidFill>
                  <a:schemeClr val="tx1"/>
                </a:solidFill>
              </a:rPr>
              <a:t>climbe</a:t>
            </a:r>
            <a:r>
              <a:rPr lang="en-US" sz="1800" b="1" dirty="0">
                <a:solidFill>
                  <a:schemeClr val="tx1"/>
                </a:solidFill>
              </a:rPr>
              <a:t> by *the ranges and the stalks*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400" b="1" dirty="0" smtClean="0">
                <a:solidFill>
                  <a:srgbClr val="00B050"/>
                </a:solidFill>
              </a:rPr>
              <a:t>*</a:t>
            </a:r>
            <a:r>
              <a:rPr lang="en-US" sz="1400" b="1" dirty="0">
                <a:solidFill>
                  <a:srgbClr val="00B050"/>
                </a:solidFill>
              </a:rPr>
              <a:t>the rungs and the uprights*</a:t>
            </a:r>
            <a:r>
              <a:rPr lang="en-US" sz="1800" b="1" dirty="0">
                <a:solidFill>
                  <a:srgbClr val="00B050"/>
                </a:solidFill>
              </a:rPr>
              <a:t/>
            </a:r>
            <a:br>
              <a:rPr lang="en-US" sz="1800" b="1" dirty="0">
                <a:solidFill>
                  <a:srgbClr val="00B050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Unto the </a:t>
            </a:r>
            <a:r>
              <a:rPr lang="en-US" sz="1800" b="1" dirty="0" err="1">
                <a:solidFill>
                  <a:schemeClr val="tx1"/>
                </a:solidFill>
              </a:rPr>
              <a:t>tubbes</a:t>
            </a:r>
            <a:r>
              <a:rPr lang="en-US" sz="1800" b="1" dirty="0">
                <a:solidFill>
                  <a:schemeClr val="tx1"/>
                </a:solidFill>
              </a:rPr>
              <a:t> hanging in the balks*;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beams</a:t>
            </a:r>
            <a:br>
              <a:rPr lang="en-US" sz="1800" b="1" dirty="0">
                <a:solidFill>
                  <a:srgbClr val="00B050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victualed them, </a:t>
            </a:r>
            <a:r>
              <a:rPr lang="en-US" sz="1800" b="1" dirty="0" err="1">
                <a:solidFill>
                  <a:schemeClr val="tx1"/>
                </a:solidFill>
              </a:rPr>
              <a:t>kemelin</a:t>
            </a:r>
            <a:r>
              <a:rPr lang="en-US" sz="1800" b="1" dirty="0">
                <a:solidFill>
                  <a:schemeClr val="tx1"/>
                </a:solidFill>
              </a:rPr>
              <a:t>, trough, and tub,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With bread and cheese, and good ale in a </a:t>
            </a:r>
            <a:r>
              <a:rPr lang="en-US" sz="1800" b="1" dirty="0" err="1">
                <a:solidFill>
                  <a:schemeClr val="tx1"/>
                </a:solidFill>
              </a:rPr>
              <a:t>jub</a:t>
            </a:r>
            <a:r>
              <a:rPr lang="en-US" sz="1800" b="1" dirty="0">
                <a:solidFill>
                  <a:schemeClr val="tx1"/>
                </a:solidFill>
              </a:rPr>
              <a:t>*,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jug</a:t>
            </a:r>
            <a:br>
              <a:rPr lang="en-US" sz="1800" b="1" dirty="0">
                <a:solidFill>
                  <a:srgbClr val="00B050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Sufficing right enough as for a day</a:t>
            </a:r>
            <a:r>
              <a:rPr lang="en-US" sz="18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But ere that he had made all this array,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He sent his knave*, and eke his wench** also, </a:t>
            </a:r>
            <a:r>
              <a:rPr lang="en-US" sz="1800" b="1" dirty="0" smtClean="0">
                <a:solidFill>
                  <a:schemeClr val="tx1"/>
                </a:solidFill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servant **maid</a:t>
            </a:r>
            <a:br>
              <a:rPr lang="en-US" sz="1800" b="1" dirty="0">
                <a:solidFill>
                  <a:srgbClr val="00B050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Upon his need* to London for to go. *business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on the Monday, when it drew to night,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He shut his door </a:t>
            </a:r>
            <a:r>
              <a:rPr lang="en-US" sz="1800" b="1" dirty="0" err="1">
                <a:solidFill>
                  <a:schemeClr val="tx1"/>
                </a:solidFill>
              </a:rPr>
              <a:t>withoute</a:t>
            </a:r>
            <a:r>
              <a:rPr lang="en-US" sz="1800" b="1" dirty="0">
                <a:solidFill>
                  <a:schemeClr val="tx1"/>
                </a:solidFill>
              </a:rPr>
              <a:t> candle light</a:t>
            </a:r>
            <a:r>
              <a:rPr lang="en-US" sz="1800" b="1" dirty="0" smtClean="0">
                <a:solidFill>
                  <a:schemeClr val="tx1"/>
                </a:solidFill>
              </a:rPr>
              <a:t>,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dressed* every thing as it should be.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prepared</a:t>
            </a:r>
            <a:br>
              <a:rPr lang="en-US" sz="1800" b="1" dirty="0">
                <a:solidFill>
                  <a:srgbClr val="00B050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shortly up they climbed all the three.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They </a:t>
            </a:r>
            <a:r>
              <a:rPr lang="en-US" sz="1800" b="1" dirty="0" err="1">
                <a:solidFill>
                  <a:schemeClr val="tx1"/>
                </a:solidFill>
              </a:rPr>
              <a:t>satte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stille</a:t>
            </a:r>
            <a:r>
              <a:rPr lang="en-US" sz="1800" b="1" dirty="0">
                <a:solidFill>
                  <a:schemeClr val="tx1"/>
                </a:solidFill>
              </a:rPr>
              <a:t> well *a furlong way*.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the time it would take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"Now, Pater </a:t>
            </a:r>
            <a:r>
              <a:rPr lang="en-US" sz="1800" b="1" dirty="0" err="1">
                <a:solidFill>
                  <a:schemeClr val="tx1"/>
                </a:solidFill>
              </a:rPr>
              <a:t>noster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clum</a:t>
            </a:r>
            <a:r>
              <a:rPr lang="en-US" sz="1800" b="1" dirty="0" smtClean="0">
                <a:solidFill>
                  <a:schemeClr val="tx1"/>
                </a:solidFill>
              </a:rPr>
              <a:t>," </a:t>
            </a:r>
            <a:r>
              <a:rPr lang="en-US" sz="1800" b="1" dirty="0">
                <a:solidFill>
                  <a:schemeClr val="tx1"/>
                </a:solidFill>
              </a:rPr>
              <a:t>said </a:t>
            </a:r>
            <a:r>
              <a:rPr lang="en-US" sz="1800" b="1" dirty="0" err="1">
                <a:solidFill>
                  <a:schemeClr val="tx1"/>
                </a:solidFill>
              </a:rPr>
              <a:t>Nicholay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to </a:t>
            </a:r>
            <a:r>
              <a:rPr lang="en-US" sz="1800" b="1" dirty="0">
                <a:solidFill>
                  <a:srgbClr val="00B050"/>
                </a:solidFill>
              </a:rPr>
              <a:t>walk a furlong*</a:t>
            </a:r>
            <a:br>
              <a:rPr lang="en-US" sz="1800" b="1" dirty="0">
                <a:solidFill>
                  <a:srgbClr val="00B050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And "</a:t>
            </a:r>
            <a:r>
              <a:rPr lang="en-US" sz="1800" b="1" dirty="0" err="1">
                <a:solidFill>
                  <a:schemeClr val="tx1"/>
                </a:solidFill>
              </a:rPr>
              <a:t>clum</a:t>
            </a:r>
            <a:r>
              <a:rPr lang="en-US" sz="1800" b="1" dirty="0">
                <a:solidFill>
                  <a:schemeClr val="tx1"/>
                </a:solidFill>
              </a:rPr>
              <a:t>," </a:t>
            </a:r>
            <a:r>
              <a:rPr lang="en-US" sz="1800" b="1" dirty="0" err="1">
                <a:solidFill>
                  <a:schemeClr val="tx1"/>
                </a:solidFill>
              </a:rPr>
              <a:t>quoth</a:t>
            </a:r>
            <a:r>
              <a:rPr lang="en-US" sz="1800" b="1" dirty="0">
                <a:solidFill>
                  <a:schemeClr val="tx1"/>
                </a:solidFill>
              </a:rPr>
              <a:t> John; and "</a:t>
            </a:r>
            <a:r>
              <a:rPr lang="en-US" sz="1800" b="1" dirty="0" err="1">
                <a:solidFill>
                  <a:schemeClr val="tx1"/>
                </a:solidFill>
              </a:rPr>
              <a:t>clum</a:t>
            </a:r>
            <a:r>
              <a:rPr lang="en-US" sz="1800" b="1" dirty="0">
                <a:solidFill>
                  <a:schemeClr val="tx1"/>
                </a:solidFill>
              </a:rPr>
              <a:t>," said Alison: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This carpenter said his devotion,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rgbClr val="00B0F0"/>
                </a:solidFill>
              </a:rPr>
              <a:t>And still he sat and </a:t>
            </a:r>
            <a:r>
              <a:rPr lang="en-US" sz="1800" b="1" dirty="0" err="1">
                <a:solidFill>
                  <a:srgbClr val="00B0F0"/>
                </a:solidFill>
              </a:rPr>
              <a:t>bidded</a:t>
            </a:r>
            <a:r>
              <a:rPr lang="en-US" sz="1800" b="1" dirty="0">
                <a:solidFill>
                  <a:srgbClr val="00B0F0"/>
                </a:solidFill>
              </a:rPr>
              <a:t> his </a:t>
            </a:r>
            <a:r>
              <a:rPr lang="en-US" sz="1800" b="1" dirty="0" err="1">
                <a:solidFill>
                  <a:srgbClr val="00B0F0"/>
                </a:solidFill>
              </a:rPr>
              <a:t>prayere</a:t>
            </a:r>
            <a:r>
              <a:rPr lang="en-US" sz="1800" b="1" dirty="0">
                <a:solidFill>
                  <a:srgbClr val="00B0F0"/>
                </a:solidFill>
              </a:rPr>
              <a:t>,</a:t>
            </a:r>
            <a:br>
              <a:rPr lang="en-US" sz="1800" b="1" dirty="0">
                <a:solidFill>
                  <a:srgbClr val="00B0F0"/>
                </a:solidFill>
              </a:rPr>
            </a:br>
            <a:r>
              <a:rPr lang="en-US" sz="1800" b="1" dirty="0">
                <a:solidFill>
                  <a:srgbClr val="00B0F0"/>
                </a:solidFill>
              </a:rPr>
              <a:t>Awaking on the rain, if he it hear.</a:t>
            </a:r>
          </a:p>
        </p:txBody>
      </p:sp>
    </p:spTree>
    <p:extLst>
      <p:ext uri="{BB962C8B-B14F-4D97-AF65-F5344CB8AC3E}">
        <p14:creationId xmlns:p14="http://schemas.microsoft.com/office/powerpoint/2010/main" val="421114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encrypted-tbn1.google.com/images?q=tbn:ANd9GcSdiFBe6U7LiPan8ahVWV6IBO62_n5I1Ee8E-aUoT4_tF_2I1d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112" y="3644238"/>
            <a:ext cx="4433888" cy="332113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encrypted-tbn2.google.com/images?q=tbn:ANd9GcTCTuAWs0YUX4Mo4L_7FKcOcvsfbDygBnlEf92paHPZpQLnVPW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1752600"/>
            <a:ext cx="2609850" cy="1752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For I will tell a legend and a life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Both of a carpenter and of his wife,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How that a clerk hath *set the </a:t>
            </a:r>
            <a:r>
              <a:rPr lang="en-US" sz="2000" b="1" dirty="0" err="1">
                <a:solidFill>
                  <a:schemeClr val="tx1"/>
                </a:solidFill>
              </a:rPr>
              <a:t>wrighte's</a:t>
            </a:r>
            <a:r>
              <a:rPr lang="en-US" sz="2000" b="1" dirty="0">
                <a:solidFill>
                  <a:schemeClr val="tx1"/>
                </a:solidFill>
              </a:rPr>
              <a:t> cap*." </a:t>
            </a: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1800" b="1" dirty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fooled the carpenter*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Reeve </a:t>
            </a:r>
            <a:r>
              <a:rPr lang="en-US" sz="2000" b="1" dirty="0" err="1">
                <a:solidFill>
                  <a:schemeClr val="tx1"/>
                </a:solidFill>
              </a:rPr>
              <a:t>answer'd</a:t>
            </a:r>
            <a:r>
              <a:rPr lang="en-US" sz="2000" b="1" dirty="0">
                <a:solidFill>
                  <a:schemeClr val="tx1"/>
                </a:solidFill>
              </a:rPr>
              <a:t> and </a:t>
            </a:r>
            <a:r>
              <a:rPr lang="en-US" sz="2000" b="1" dirty="0" err="1">
                <a:solidFill>
                  <a:schemeClr val="tx1"/>
                </a:solidFill>
              </a:rPr>
              <a:t>saide</a:t>
            </a:r>
            <a:r>
              <a:rPr lang="en-US" sz="2000" b="1" dirty="0">
                <a:solidFill>
                  <a:schemeClr val="tx1"/>
                </a:solidFill>
              </a:rPr>
              <a:t>, "*Stint thy clap*, </a:t>
            </a: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hold your tongue*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Let be thy </a:t>
            </a:r>
            <a:r>
              <a:rPr lang="en-US" sz="2000" b="1" dirty="0" err="1">
                <a:solidFill>
                  <a:schemeClr val="tx1"/>
                </a:solidFill>
              </a:rPr>
              <a:t>lewed</a:t>
            </a:r>
            <a:r>
              <a:rPr lang="en-US" sz="2000" b="1" dirty="0">
                <a:solidFill>
                  <a:schemeClr val="tx1"/>
                </a:solidFill>
              </a:rPr>
              <a:t> drunken harlotry.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It is a sin, and eke a great </a:t>
            </a:r>
            <a:r>
              <a:rPr lang="en-US" sz="2000" b="1" dirty="0">
                <a:solidFill>
                  <a:schemeClr val="tx1"/>
                </a:solidFill>
              </a:rPr>
              <a:t>folly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To </a:t>
            </a:r>
            <a:r>
              <a:rPr lang="en-US" sz="2000" b="1" dirty="0" err="1">
                <a:solidFill>
                  <a:schemeClr val="tx1"/>
                </a:solidFill>
              </a:rPr>
              <a:t>apeiren</a:t>
            </a:r>
            <a:r>
              <a:rPr lang="en-US" sz="2000" b="1" dirty="0">
                <a:solidFill>
                  <a:schemeClr val="tx1"/>
                </a:solidFill>
              </a:rPr>
              <a:t>* any man, or him defame,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injure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eke to </a:t>
            </a:r>
            <a:r>
              <a:rPr lang="en-US" sz="2000" b="1" dirty="0" err="1">
                <a:solidFill>
                  <a:schemeClr val="tx1"/>
                </a:solidFill>
              </a:rPr>
              <a:t>bringe</a:t>
            </a:r>
            <a:r>
              <a:rPr lang="en-US" sz="2000" b="1" dirty="0">
                <a:solidFill>
                  <a:schemeClr val="tx1"/>
                </a:solidFill>
              </a:rPr>
              <a:t> wives in evil name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Thou </a:t>
            </a:r>
            <a:r>
              <a:rPr lang="en-US" sz="2000" b="1" dirty="0" err="1">
                <a:solidFill>
                  <a:schemeClr val="tx1"/>
                </a:solidFill>
              </a:rPr>
              <a:t>may'st</a:t>
            </a:r>
            <a:r>
              <a:rPr lang="en-US" sz="2000" b="1" dirty="0">
                <a:solidFill>
                  <a:schemeClr val="tx1"/>
                </a:solidFill>
              </a:rPr>
              <a:t> enough of other </a:t>
            </a:r>
            <a:r>
              <a:rPr lang="en-US" sz="2000" b="1" dirty="0" err="1">
                <a:solidFill>
                  <a:schemeClr val="tx1"/>
                </a:solidFill>
              </a:rPr>
              <a:t>thinges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sayn</a:t>
            </a:r>
            <a:r>
              <a:rPr lang="en-US" sz="2000" b="1" dirty="0">
                <a:solidFill>
                  <a:schemeClr val="tx1"/>
                </a:solidFill>
              </a:rPr>
              <a:t>."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drunken Miller </a:t>
            </a:r>
            <a:r>
              <a:rPr lang="en-US" sz="2000" b="1" dirty="0" err="1">
                <a:solidFill>
                  <a:schemeClr val="tx1"/>
                </a:solidFill>
              </a:rPr>
              <a:t>spake</a:t>
            </a:r>
            <a:r>
              <a:rPr lang="en-US" sz="2000" b="1" dirty="0">
                <a:solidFill>
                  <a:schemeClr val="tx1"/>
                </a:solidFill>
              </a:rPr>
              <a:t> full soon again,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saide</a:t>
            </a:r>
            <a:r>
              <a:rPr lang="en-US" sz="2000" b="1" dirty="0">
                <a:solidFill>
                  <a:schemeClr val="tx1"/>
                </a:solidFill>
              </a:rPr>
              <a:t>, "</a:t>
            </a:r>
            <a:r>
              <a:rPr lang="en-US" sz="2000" b="1" dirty="0" err="1">
                <a:solidFill>
                  <a:schemeClr val="tx1"/>
                </a:solidFill>
              </a:rPr>
              <a:t>Leve</a:t>
            </a:r>
            <a:r>
              <a:rPr lang="en-US" sz="2000" b="1" dirty="0">
                <a:solidFill>
                  <a:schemeClr val="tx1"/>
                </a:solidFill>
              </a:rPr>
              <a:t> brother </a:t>
            </a:r>
            <a:r>
              <a:rPr lang="en-US" sz="2000" b="1" dirty="0" err="1">
                <a:solidFill>
                  <a:schemeClr val="tx1"/>
                </a:solidFill>
              </a:rPr>
              <a:t>Osewold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Who hath no wife, he is no </a:t>
            </a:r>
            <a:r>
              <a:rPr lang="en-US" sz="2000" b="1" dirty="0">
                <a:solidFill>
                  <a:schemeClr val="tx1"/>
                </a:solidFill>
              </a:rPr>
              <a:t>*cuckold.			</a:t>
            </a:r>
            <a:r>
              <a:rPr lang="en-US" sz="1400" b="1" dirty="0">
                <a:solidFill>
                  <a:srgbClr val="00B050"/>
                </a:solidFill>
              </a:rPr>
              <a:t>*dude with a cheating wife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I say not therefore that thou art one;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There be full </a:t>
            </a:r>
            <a:r>
              <a:rPr lang="en-US" sz="2000" b="1" dirty="0" err="1">
                <a:solidFill>
                  <a:schemeClr val="tx1"/>
                </a:solidFill>
              </a:rPr>
              <a:t>goode</a:t>
            </a:r>
            <a:r>
              <a:rPr lang="en-US" sz="2000" b="1" dirty="0">
                <a:solidFill>
                  <a:schemeClr val="tx1"/>
                </a:solidFill>
              </a:rPr>
              <a:t> wives many one.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Why art thou angry with my tale now?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have a wife, </a:t>
            </a:r>
            <a:r>
              <a:rPr lang="en-US" sz="2000" b="1" dirty="0" err="1">
                <a:solidFill>
                  <a:schemeClr val="tx1"/>
                </a:solidFill>
              </a:rPr>
              <a:t>pardie</a:t>
            </a:r>
            <a:r>
              <a:rPr lang="en-US" sz="2000" b="1" dirty="0">
                <a:solidFill>
                  <a:schemeClr val="tx1"/>
                </a:solidFill>
              </a:rPr>
              <a:t>, as well as thou,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Yet *</a:t>
            </a:r>
            <a:r>
              <a:rPr lang="en-US" sz="2000" b="1" dirty="0" err="1">
                <a:solidFill>
                  <a:schemeClr val="tx1"/>
                </a:solidFill>
              </a:rPr>
              <a:t>n'old</a:t>
            </a:r>
            <a:r>
              <a:rPr lang="en-US" sz="2000" b="1" dirty="0">
                <a:solidFill>
                  <a:schemeClr val="tx1"/>
                </a:solidFill>
              </a:rPr>
              <a:t> I*, for the oxen in my plough,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I would not*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Taken upon me more than enough,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To </a:t>
            </a:r>
            <a:r>
              <a:rPr lang="en-US" sz="2000" b="1" dirty="0" err="1">
                <a:solidFill>
                  <a:schemeClr val="tx1"/>
                </a:solidFill>
              </a:rPr>
              <a:t>deemen</a:t>
            </a:r>
            <a:r>
              <a:rPr lang="en-US" sz="2000" b="1" dirty="0">
                <a:solidFill>
                  <a:schemeClr val="tx1"/>
                </a:solidFill>
              </a:rPr>
              <a:t>* of myself that I am one; </a:t>
            </a:r>
            <a:r>
              <a:rPr lang="en-US" sz="2000" b="1" dirty="0">
                <a:solidFill>
                  <a:schemeClr val="tx1"/>
                </a:solidFill>
              </a:rPr>
              <a:t>	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judge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will believe well that I am none.</a:t>
            </a:r>
          </a:p>
        </p:txBody>
      </p:sp>
    </p:spTree>
    <p:extLst>
      <p:ext uri="{BB962C8B-B14F-4D97-AF65-F5344CB8AC3E}">
        <p14:creationId xmlns:p14="http://schemas.microsoft.com/office/powerpoint/2010/main" val="126898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0.google.com/images?q=tbn:ANd9GcRA3gaAxg99WSCAIhZCwIfxWtSsQtNMeSsXnmH6rHpQWitts6fgy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76400"/>
            <a:ext cx="2119215" cy="52578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The </a:t>
            </a:r>
            <a:r>
              <a:rPr lang="en-US" sz="2000" b="1" dirty="0" err="1">
                <a:solidFill>
                  <a:schemeClr val="tx1"/>
                </a:solidFill>
              </a:rPr>
              <a:t>deade</a:t>
            </a:r>
            <a:r>
              <a:rPr lang="en-US" sz="2000" b="1" dirty="0">
                <a:solidFill>
                  <a:schemeClr val="tx1"/>
                </a:solidFill>
              </a:rPr>
              <a:t> sleep, for weary business,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Fell on this carpenter, right as I guess,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About the curfew-time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or little more,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*travail of his ghost* he groaned sore,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anguish of spirit*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*And </a:t>
            </a:r>
            <a:r>
              <a:rPr lang="en-US" sz="2000" b="1" dirty="0" err="1">
                <a:solidFill>
                  <a:schemeClr val="tx1"/>
                </a:solidFill>
              </a:rPr>
              <a:t>eft</a:t>
            </a:r>
            <a:r>
              <a:rPr lang="en-US" sz="2000" b="1" dirty="0">
                <a:solidFill>
                  <a:schemeClr val="tx1"/>
                </a:solidFill>
              </a:rPr>
              <a:t> he routed, for his head mislay.*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and then he snored,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Adown the ladder stalked </a:t>
            </a:r>
            <a:r>
              <a:rPr lang="en-US" sz="2000" b="1" dirty="0" err="1">
                <a:solidFill>
                  <a:schemeClr val="tx1"/>
                </a:solidFill>
              </a:rPr>
              <a:t>Nicholay</a:t>
            </a:r>
            <a:r>
              <a:rPr lang="en-US" sz="2000" b="1" dirty="0">
                <a:solidFill>
                  <a:schemeClr val="tx1"/>
                </a:solidFill>
              </a:rPr>
              <a:t>;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1800" b="1" dirty="0" smtClean="0">
                <a:solidFill>
                  <a:srgbClr val="00B050"/>
                </a:solidFill>
              </a:rPr>
              <a:t>for </a:t>
            </a:r>
            <a:r>
              <a:rPr lang="en-US" sz="1800" b="1" dirty="0">
                <a:solidFill>
                  <a:srgbClr val="00B050"/>
                </a:solidFill>
              </a:rPr>
              <a:t>his head lay awry*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Alison full soft adown she sped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chemeClr val="tx1"/>
                </a:solidFill>
              </a:rPr>
              <a:t>Withoute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wordes</a:t>
            </a:r>
            <a:r>
              <a:rPr lang="en-US" sz="2000" b="1" dirty="0">
                <a:solidFill>
                  <a:schemeClr val="tx1"/>
                </a:solidFill>
              </a:rPr>
              <a:t> more they went to bed,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*There as* the carpenter was wont to lie: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where*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There was the revel, and the melody.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And thus lay Alison and Nicholas,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In business of mirth and in solace,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Until the bell of </a:t>
            </a:r>
            <a:r>
              <a:rPr lang="en-US" sz="2000" b="1" dirty="0" err="1">
                <a:solidFill>
                  <a:schemeClr val="tx1"/>
                </a:solidFill>
              </a:rPr>
              <a:t>laudes</a:t>
            </a:r>
            <a:r>
              <a:rPr lang="en-US" sz="2000" b="1" dirty="0">
                <a:solidFill>
                  <a:schemeClr val="tx1"/>
                </a:solidFill>
              </a:rPr>
              <a:t>* </a:t>
            </a:r>
            <a:r>
              <a:rPr lang="en-US" sz="2000" b="1" dirty="0" err="1" smtClean="0">
                <a:solidFill>
                  <a:schemeClr val="tx1"/>
                </a:solidFill>
              </a:rPr>
              <a:t>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to ring</a:t>
            </a:r>
            <a:r>
              <a:rPr lang="en-US" sz="2000" b="1" dirty="0" smtClean="0">
                <a:solidFill>
                  <a:schemeClr val="tx1"/>
                </a:solidFill>
              </a:rPr>
              <a:t>,		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*morning service, at </a:t>
            </a:r>
            <a:r>
              <a:rPr lang="en-US" sz="2000" b="1" dirty="0" err="1">
                <a:solidFill>
                  <a:srgbClr val="00B050"/>
                </a:solidFill>
              </a:rPr>
              <a:t>3.a.m</a:t>
            </a:r>
            <a:r>
              <a:rPr lang="en-US" sz="2000" b="1" dirty="0">
                <a:solidFill>
                  <a:srgbClr val="00B050"/>
                </a:solidFill>
              </a:rPr>
              <a:t>.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friars in the chancel went to sing.</a:t>
            </a:r>
          </a:p>
        </p:txBody>
      </p:sp>
      <p:pic>
        <p:nvPicPr>
          <p:cNvPr id="7172" name="Picture 4" descr="https://encrypted-tbn2.google.com/images?q=tbn:ANd9GcRG4MGOEcSfZ6kk2ZrjmcDcag1gDRGLp7cZzTRA07XMiMEHZRRtQ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515" y="4495800"/>
            <a:ext cx="2514600" cy="2514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21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ncrypted-tbn2.google.com/images?q=tbn:ANd9GcRWqq-GL97PFlqi5jL6fy3Z9f-S_kFwZI-IQ-dztfzXQINBlp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2095500" cy="209550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7417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This parish clerk, this amorous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is for love </a:t>
            </a:r>
            <a:r>
              <a:rPr lang="en-US" sz="2000" b="1" dirty="0" err="1">
                <a:solidFill>
                  <a:schemeClr val="tx1"/>
                </a:solidFill>
              </a:rPr>
              <a:t>alway</a:t>
            </a:r>
            <a:r>
              <a:rPr lang="en-US" sz="2000" b="1" dirty="0">
                <a:solidFill>
                  <a:schemeClr val="tx1"/>
                </a:solidFill>
              </a:rPr>
              <a:t> so woebegone,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Upon the Monday was at </a:t>
            </a:r>
            <a:r>
              <a:rPr lang="en-US" sz="2000" b="1" dirty="0" err="1">
                <a:solidFill>
                  <a:schemeClr val="tx1"/>
                </a:solidFill>
              </a:rPr>
              <a:t>Oseney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With company, him to disport and play;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asked upon </a:t>
            </a:r>
            <a:r>
              <a:rPr lang="en-US" sz="2000" b="1" dirty="0" err="1">
                <a:solidFill>
                  <a:schemeClr val="tx1"/>
                </a:solidFill>
              </a:rPr>
              <a:t>cas</a:t>
            </a:r>
            <a:r>
              <a:rPr lang="en-US" sz="2000" b="1" dirty="0">
                <a:solidFill>
                  <a:schemeClr val="tx1"/>
                </a:solidFill>
              </a:rPr>
              <a:t>* a </a:t>
            </a:r>
            <a:r>
              <a:rPr lang="en-US" sz="2000" b="1" dirty="0" err="1">
                <a:solidFill>
                  <a:schemeClr val="tx1"/>
                </a:solidFill>
              </a:rPr>
              <a:t>cloisterer</a:t>
            </a:r>
            <a:r>
              <a:rPr lang="en-US" sz="2000" b="1" dirty="0">
                <a:solidFill>
                  <a:schemeClr val="tx1"/>
                </a:solidFill>
              </a:rPr>
              <a:t>**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occasion **monk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Full </a:t>
            </a:r>
            <a:r>
              <a:rPr lang="en-US" sz="2000" b="1" dirty="0" err="1">
                <a:solidFill>
                  <a:schemeClr val="tx1"/>
                </a:solidFill>
              </a:rPr>
              <a:t>privily</a:t>
            </a:r>
            <a:r>
              <a:rPr lang="en-US" sz="2000" b="1" dirty="0">
                <a:solidFill>
                  <a:schemeClr val="tx1"/>
                </a:solidFill>
              </a:rPr>
              <a:t> after John the carpenter;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he drew him apart out of the church,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said, "I </a:t>
            </a:r>
            <a:r>
              <a:rPr lang="en-US" sz="2000" b="1" dirty="0" err="1">
                <a:solidFill>
                  <a:schemeClr val="tx1"/>
                </a:solidFill>
              </a:rPr>
              <a:t>n'ot</a:t>
            </a:r>
            <a:r>
              <a:rPr lang="en-US" sz="2000" b="1" dirty="0">
                <a:solidFill>
                  <a:schemeClr val="tx1"/>
                </a:solidFill>
              </a:rPr>
              <a:t>;* I saw him not here </a:t>
            </a:r>
            <a:r>
              <a:rPr lang="en-US" sz="2000" b="1" dirty="0" err="1">
                <a:solidFill>
                  <a:schemeClr val="tx1"/>
                </a:solidFill>
              </a:rPr>
              <a:t>wirch</a:t>
            </a:r>
            <a:r>
              <a:rPr lang="en-US" sz="2000" b="1" dirty="0">
                <a:solidFill>
                  <a:schemeClr val="tx1"/>
                </a:solidFill>
              </a:rPr>
              <a:t>**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know not **work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Since Saturday; I </a:t>
            </a:r>
            <a:r>
              <a:rPr lang="en-US" sz="2000" b="1" dirty="0" err="1">
                <a:solidFill>
                  <a:schemeClr val="tx1"/>
                </a:solidFill>
              </a:rPr>
              <a:t>trow</a:t>
            </a:r>
            <a:r>
              <a:rPr lang="en-US" sz="2000" b="1" dirty="0">
                <a:solidFill>
                  <a:schemeClr val="tx1"/>
                </a:solidFill>
              </a:rPr>
              <a:t> that he be went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timber, where our abbot hath him sent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dwellen</a:t>
            </a:r>
            <a:r>
              <a:rPr lang="en-US" sz="2000" b="1" dirty="0">
                <a:solidFill>
                  <a:schemeClr val="tx1"/>
                </a:solidFill>
              </a:rPr>
              <a:t> at the Grange a day or two: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he is wont for timber for to go,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Or else he is at his own house certain.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Where that he be, I cannot *</a:t>
            </a:r>
            <a:r>
              <a:rPr lang="en-US" sz="2000" b="1" dirty="0" err="1">
                <a:solidFill>
                  <a:schemeClr val="tx1"/>
                </a:solidFill>
              </a:rPr>
              <a:t>soothly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sayn</a:t>
            </a:r>
            <a:r>
              <a:rPr lang="en-US" sz="2000" b="1" dirty="0">
                <a:solidFill>
                  <a:schemeClr val="tx1"/>
                </a:solidFill>
              </a:rPr>
              <a:t>.*"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say certainly*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 full jolly was and light,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thought, "Now is the time to wake all night,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</a:t>
            </a:r>
            <a:r>
              <a:rPr lang="en-US" sz="2000" b="1" dirty="0" err="1">
                <a:solidFill>
                  <a:schemeClr val="tx1"/>
                </a:solidFill>
              </a:rPr>
              <a:t>sickerly</a:t>
            </a:r>
            <a:r>
              <a:rPr lang="en-US" sz="2000" b="1" dirty="0">
                <a:solidFill>
                  <a:schemeClr val="tx1"/>
                </a:solidFill>
              </a:rPr>
              <a:t>* </a:t>
            </a:r>
            <a:r>
              <a:rPr lang="en-US" sz="2000" b="1" dirty="0">
                <a:solidFill>
                  <a:srgbClr val="00B0F0"/>
                </a:solidFill>
              </a:rPr>
              <a:t>I saw him not stirring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certainly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About his door, since day began to spring.</a:t>
            </a:r>
          </a:p>
        </p:txBody>
      </p:sp>
    </p:spTree>
    <p:extLst>
      <p:ext uri="{BB962C8B-B14F-4D97-AF65-F5344CB8AC3E}">
        <p14:creationId xmlns:p14="http://schemas.microsoft.com/office/powerpoint/2010/main" val="369786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s://encrypted-tbn1.google.com/images?q=tbn:ANd9GcTSbHvVgTxwb73pOAV6A36-aEdygul0L8OiRp3iWPcn42BkmWXt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177" y="3733800"/>
            <a:ext cx="3746823" cy="285750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s://encrypted-tbn2.google.com/images?q=tbn:ANd9GcSUpwZNBcl0OQQVMagG7ChXVyk6fZwB02v_V_VkqDsQ6p3YObX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914400"/>
            <a:ext cx="3297525" cy="24384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55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So may I thrive, but I shall at cock crow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Full </a:t>
            </a:r>
            <a:r>
              <a:rPr lang="en-US" sz="2000" b="1" dirty="0" err="1">
                <a:solidFill>
                  <a:schemeClr val="tx1"/>
                </a:solidFill>
              </a:rPr>
              <a:t>privily</a:t>
            </a:r>
            <a:r>
              <a:rPr lang="en-US" sz="2000" b="1" dirty="0">
                <a:solidFill>
                  <a:schemeClr val="tx1"/>
                </a:solidFill>
              </a:rPr>
              <a:t> go knock at his window,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stands full low upon his bower* wall: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chamber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To Alison then will I </a:t>
            </a:r>
            <a:r>
              <a:rPr lang="en-US" sz="2000" b="1" dirty="0" err="1">
                <a:solidFill>
                  <a:schemeClr val="tx1"/>
                </a:solidFill>
              </a:rPr>
              <a:t>tellen</a:t>
            </a:r>
            <a:r>
              <a:rPr lang="en-US" sz="2000" b="1" dirty="0">
                <a:solidFill>
                  <a:schemeClr val="tx1"/>
                </a:solidFill>
              </a:rPr>
              <a:t> all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My love-longing; for I shall not miss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That at the </a:t>
            </a:r>
            <a:r>
              <a:rPr lang="en-US" sz="2000" b="1" dirty="0" err="1">
                <a:solidFill>
                  <a:srgbClr val="00B0F0"/>
                </a:solidFill>
              </a:rPr>
              <a:t>leaste</a:t>
            </a:r>
            <a:r>
              <a:rPr lang="en-US" sz="2000" b="1" dirty="0">
                <a:solidFill>
                  <a:srgbClr val="00B0F0"/>
                </a:solidFill>
              </a:rPr>
              <a:t> way I shall her kiss</a:t>
            </a:r>
            <a:r>
              <a:rPr lang="en-US" sz="2000" b="1" dirty="0" smtClean="0">
                <a:solidFill>
                  <a:srgbClr val="00B0F0"/>
                </a:solidFill>
              </a:rPr>
              <a:t>.</a:t>
            </a:r>
            <a:r>
              <a:rPr lang="en-US" sz="2000" b="1" dirty="0">
                <a:solidFill>
                  <a:srgbClr val="00B0F0"/>
                </a:solidFill>
              </a:rPr>
              <a:t/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Some manner comfort shall I have, </a:t>
            </a:r>
            <a:r>
              <a:rPr lang="en-US" sz="2000" b="1" dirty="0" err="1">
                <a:solidFill>
                  <a:schemeClr val="tx1"/>
                </a:solidFill>
              </a:rPr>
              <a:t>parfay</a:t>
            </a:r>
            <a:r>
              <a:rPr lang="en-US" sz="2000" b="1" dirty="0">
                <a:solidFill>
                  <a:schemeClr val="tx1"/>
                </a:solidFill>
              </a:rPr>
              <a:t>*,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by my faith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My mouth hath itched all this livelong day: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is a sign of kissing at the least.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All night I </a:t>
            </a:r>
            <a:r>
              <a:rPr lang="en-US" sz="2000" b="1" dirty="0" err="1">
                <a:solidFill>
                  <a:schemeClr val="tx1"/>
                </a:solidFill>
              </a:rPr>
              <a:t>mette</a:t>
            </a:r>
            <a:r>
              <a:rPr lang="en-US" sz="2000" b="1" dirty="0">
                <a:solidFill>
                  <a:schemeClr val="tx1"/>
                </a:solidFill>
              </a:rPr>
              <a:t>* eke I was at a feast.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dreamt</a:t>
            </a:r>
            <a:br>
              <a:rPr lang="en-US" sz="2000" b="1" dirty="0">
                <a:solidFill>
                  <a:srgbClr val="00B050"/>
                </a:solidFill>
              </a:rPr>
            </a:br>
            <a:endParaRPr lang="en-US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Therefore I will go sleep an hour or </a:t>
            </a:r>
            <a:r>
              <a:rPr lang="en-US" sz="2000" b="1" dirty="0" err="1">
                <a:solidFill>
                  <a:schemeClr val="tx1"/>
                </a:solidFill>
              </a:rPr>
              <a:t>tway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all the night then will I wake and play."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When that the first cock crowed had, anon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Up rose this jolly lover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him arrayed gay, *at point devise.*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with exact care*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first he chewed </a:t>
            </a:r>
            <a:r>
              <a:rPr lang="en-US" sz="2000" b="1" dirty="0" smtClean="0">
                <a:solidFill>
                  <a:schemeClr val="tx1"/>
                </a:solidFill>
              </a:rPr>
              <a:t>grains </a:t>
            </a: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liquorice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To </a:t>
            </a:r>
            <a:r>
              <a:rPr lang="en-US" sz="2000" b="1" dirty="0" err="1">
                <a:solidFill>
                  <a:schemeClr val="tx1"/>
                </a:solidFill>
              </a:rPr>
              <a:t>smelle</a:t>
            </a:r>
            <a:r>
              <a:rPr lang="en-US" sz="2000" b="1" dirty="0">
                <a:solidFill>
                  <a:schemeClr val="tx1"/>
                </a:solidFill>
              </a:rPr>
              <a:t> sweet, ere he had combed his hair.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Under his tongue a true </a:t>
            </a:r>
            <a:r>
              <a:rPr lang="en-US" sz="2000" b="1" dirty="0" smtClean="0">
                <a:solidFill>
                  <a:schemeClr val="tx1"/>
                </a:solidFill>
              </a:rPr>
              <a:t>love </a:t>
            </a:r>
            <a:r>
              <a:rPr lang="en-US" sz="2000" b="1" dirty="0">
                <a:solidFill>
                  <a:schemeClr val="tx1"/>
                </a:solidFill>
              </a:rPr>
              <a:t>he bare,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thereby thought he to be gracious.</a:t>
            </a:r>
          </a:p>
        </p:txBody>
      </p:sp>
    </p:spTree>
    <p:extLst>
      <p:ext uri="{BB962C8B-B14F-4D97-AF65-F5344CB8AC3E}">
        <p14:creationId xmlns:p14="http://schemas.microsoft.com/office/powerpoint/2010/main" val="428756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encrypted-tbn3.google.com/images?q=tbn:ANd9GcQWuA7JzFmTQ44Ll-_8bIEMAbj1C2Ug17-1uAVLxfNQBmeeHLtm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2687695" cy="341702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Then came he to the </a:t>
            </a:r>
            <a:r>
              <a:rPr lang="en-US" sz="2000" b="1" dirty="0" err="1">
                <a:solidFill>
                  <a:schemeClr val="tx1"/>
                </a:solidFill>
              </a:rPr>
              <a:t>carpentere's</a:t>
            </a:r>
            <a:r>
              <a:rPr lang="en-US" sz="2000" b="1" dirty="0">
                <a:solidFill>
                  <a:schemeClr val="tx1"/>
                </a:solidFill>
              </a:rPr>
              <a:t> house,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still he stood under the shot window;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Unto his breast it </a:t>
            </a:r>
            <a:r>
              <a:rPr lang="en-US" sz="2000" b="1" dirty="0" err="1">
                <a:solidFill>
                  <a:schemeClr val="tx1"/>
                </a:solidFill>
              </a:rPr>
              <a:t>raught</a:t>
            </a:r>
            <a:r>
              <a:rPr lang="en-US" sz="2000" b="1" dirty="0">
                <a:solidFill>
                  <a:schemeClr val="tx1"/>
                </a:solidFill>
              </a:rPr>
              <a:t>*, it was so low;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reached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soft he coughed with a semisoun'.*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low tone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"What do ye, honeycomb, sweet </a:t>
            </a:r>
            <a:r>
              <a:rPr lang="en-US" sz="2000" b="1" dirty="0" err="1">
                <a:solidFill>
                  <a:schemeClr val="tx1"/>
                </a:solidFill>
              </a:rPr>
              <a:t>Alisoun</a:t>
            </a:r>
            <a:r>
              <a:rPr lang="en-US" sz="2000" b="1" dirty="0">
                <a:solidFill>
                  <a:schemeClr val="tx1"/>
                </a:solidFill>
              </a:rPr>
              <a:t>?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My faire bird, my sweet </a:t>
            </a:r>
            <a:r>
              <a:rPr lang="en-US" sz="2000" b="1" dirty="0" err="1">
                <a:solidFill>
                  <a:schemeClr val="tx1"/>
                </a:solidFill>
              </a:rPr>
              <a:t>cinamome</a:t>
            </a:r>
            <a:r>
              <a:rPr lang="en-US" sz="2000" b="1" dirty="0">
                <a:solidFill>
                  <a:schemeClr val="tx1"/>
                </a:solidFill>
              </a:rPr>
              <a:t>*,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1600" b="1" dirty="0" smtClean="0">
                <a:solidFill>
                  <a:srgbClr val="00B050"/>
                </a:solidFill>
              </a:rPr>
              <a:t>*</a:t>
            </a:r>
            <a:r>
              <a:rPr lang="en-US" sz="1600" b="1" dirty="0">
                <a:solidFill>
                  <a:srgbClr val="00B050"/>
                </a:solidFill>
              </a:rPr>
              <a:t>cinnamon, sweet spice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Awaken, leman* mine, and speak to me.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*mistress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Full little </a:t>
            </a:r>
            <a:r>
              <a:rPr lang="en-US" sz="2000" b="1" dirty="0" err="1">
                <a:solidFill>
                  <a:schemeClr val="tx1"/>
                </a:solidFill>
              </a:rPr>
              <a:t>thinke</a:t>
            </a:r>
            <a:r>
              <a:rPr lang="en-US" sz="2000" b="1" dirty="0">
                <a:solidFill>
                  <a:schemeClr val="tx1"/>
                </a:solidFill>
              </a:rPr>
              <a:t> ye upon my woe,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for your love I sweat *there as* I go.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wherever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No wonder is that I do </a:t>
            </a:r>
            <a:r>
              <a:rPr lang="en-US" sz="2000" b="1" dirty="0" err="1">
                <a:solidFill>
                  <a:schemeClr val="tx1"/>
                </a:solidFill>
              </a:rPr>
              <a:t>swelt</a:t>
            </a:r>
            <a:r>
              <a:rPr lang="en-US" sz="2000" b="1" dirty="0">
                <a:solidFill>
                  <a:schemeClr val="tx1"/>
                </a:solidFill>
              </a:rPr>
              <a:t>* and sweat.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faint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mourn as doth a lamb after the </a:t>
            </a:r>
            <a:r>
              <a:rPr lang="en-US" sz="2000" b="1" dirty="0" smtClean="0">
                <a:solidFill>
                  <a:schemeClr val="tx1"/>
                </a:solidFill>
              </a:rPr>
              <a:t>teat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Y-</a:t>
            </a:r>
            <a:r>
              <a:rPr lang="en-US" sz="2000" b="1" dirty="0" err="1">
                <a:solidFill>
                  <a:schemeClr val="tx1"/>
                </a:solidFill>
              </a:rPr>
              <a:t>wis</a:t>
            </a:r>
            <a:r>
              <a:rPr lang="en-US" sz="2000" b="1" dirty="0">
                <a:solidFill>
                  <a:schemeClr val="tx1"/>
                </a:solidFill>
              </a:rPr>
              <a:t>*, leman, I have such love-longing,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certainly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like a turtle* true is my mourning.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turtle-dove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may not eat, no more than a maid</a:t>
            </a:r>
            <a:r>
              <a:rPr lang="en-US" sz="2000" b="1" dirty="0" smtClean="0">
                <a:solidFill>
                  <a:schemeClr val="tx1"/>
                </a:solidFill>
              </a:rPr>
              <a:t>.“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"Go from the window, thou jack fool," she said: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"As help me God, it will not be, 'come </a:t>
            </a:r>
            <a:r>
              <a:rPr lang="en-US" sz="2000" b="1" dirty="0" err="1">
                <a:solidFill>
                  <a:srgbClr val="00B0F0"/>
                </a:solidFill>
              </a:rPr>
              <a:t>ba</a:t>
            </a:r>
            <a:r>
              <a:rPr lang="en-US" sz="2000" b="1" dirty="0">
                <a:solidFill>
                  <a:srgbClr val="00B0F0"/>
                </a:solidFill>
              </a:rPr>
              <a:t>* me.'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*kiss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I love another, else I were to blame",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Well better than thee, by Jesus,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s://encrypted-tbn2.google.com/images?q=tbn:ANd9GcQjyl-IZe9tUDKpmaZQf_Sl4S_XKYcBd03X1-wNOTDqKJlfIRAM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09800"/>
            <a:ext cx="1600200" cy="28575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https://encrypted-tbn3.google.com/images?q=tbn:ANd9GcQsISoAoDtC2XdwZ62l9wv-IBeSeHcM3eDuAEvOlhXuJAvr9X18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85800"/>
            <a:ext cx="2143125" cy="213360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Go forth thy way, or I will cast a stone;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let me sleep; *a twenty devil way*.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*</a:t>
            </a:r>
            <a:r>
              <a:rPr lang="en-US" sz="1600" b="1" dirty="0">
                <a:solidFill>
                  <a:srgbClr val="00B050"/>
                </a:solidFill>
              </a:rPr>
              <a:t>twenty devils take ye!*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"Alas!"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, "and well away!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true love ever was so ill beset: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Then kiss me, since that it may be no bet*,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better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Jesus' love, and for the love of me."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"Wilt thou then go thy way therewith</a:t>
            </a:r>
            <a:r>
              <a:rPr lang="en-US" sz="2000" b="1" dirty="0" smtClean="0">
                <a:solidFill>
                  <a:srgbClr val="00B0F0"/>
                </a:solidFill>
              </a:rPr>
              <a:t>?",</a:t>
            </a:r>
            <a:r>
              <a:rPr lang="en-US" sz="2000" b="1" dirty="0" err="1" smtClean="0">
                <a:solidFill>
                  <a:srgbClr val="00B0F0"/>
                </a:solidFill>
              </a:rPr>
              <a:t>quoth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>
                <a:solidFill>
                  <a:srgbClr val="00B0F0"/>
                </a:solidFill>
              </a:rPr>
              <a:t>she</a:t>
            </a:r>
            <a:r>
              <a:rPr lang="en-US" sz="2000" b="1" dirty="0" smtClean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"Yea, certes, leman,"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this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"Then make thee ready,"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she, "I come anon."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And </a:t>
            </a:r>
            <a:r>
              <a:rPr lang="en-US" sz="2000" b="1" dirty="0">
                <a:solidFill>
                  <a:schemeClr val="tx1"/>
                </a:solidFill>
              </a:rPr>
              <a:t>unto Nicholas she said *full still*: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in a low voice*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"Now peace, and thou shalt laugh anon thy fill</a:t>
            </a:r>
            <a:r>
              <a:rPr lang="en-US" sz="2000" b="1" dirty="0" smtClean="0">
                <a:solidFill>
                  <a:schemeClr val="tx1"/>
                </a:solidFill>
              </a:rPr>
              <a:t>."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 down set him on his knees,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said; "I am a lord at all degrees: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after this I hope there cometh more;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Leman, thy grace, and, </a:t>
            </a:r>
            <a:r>
              <a:rPr lang="en-US" sz="2000" b="1" dirty="0" err="1">
                <a:solidFill>
                  <a:schemeClr val="tx1"/>
                </a:solidFill>
              </a:rPr>
              <a:t>sweete</a:t>
            </a:r>
            <a:r>
              <a:rPr lang="en-US" sz="2000" b="1" dirty="0">
                <a:solidFill>
                  <a:schemeClr val="tx1"/>
                </a:solidFill>
              </a:rPr>
              <a:t> bird, </a:t>
            </a:r>
            <a:r>
              <a:rPr lang="en-US" sz="2000" b="1" dirty="0" err="1">
                <a:solidFill>
                  <a:schemeClr val="tx1"/>
                </a:solidFill>
              </a:rPr>
              <a:t>thine</a:t>
            </a:r>
            <a:r>
              <a:rPr lang="en-US" sz="2000" b="1" dirty="0">
                <a:solidFill>
                  <a:schemeClr val="tx1"/>
                </a:solidFill>
              </a:rPr>
              <a:t> ore.*"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 err="1" smtClean="0">
                <a:solidFill>
                  <a:srgbClr val="00B050"/>
                </a:solidFill>
              </a:rPr>
              <a:t>favour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The window she undid, and that in haste.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"Have done,"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she, "come off, and speed thee fast,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Lest that our </a:t>
            </a:r>
            <a:r>
              <a:rPr lang="en-US" sz="2000" b="1" dirty="0" err="1">
                <a:solidFill>
                  <a:schemeClr val="tx1"/>
                </a:solidFill>
              </a:rPr>
              <a:t>neighebours</a:t>
            </a:r>
            <a:r>
              <a:rPr lang="en-US" sz="2000" b="1" dirty="0">
                <a:solidFill>
                  <a:schemeClr val="tx1"/>
                </a:solidFill>
              </a:rPr>
              <a:t> should thee espy."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Then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gan</a:t>
            </a:r>
            <a:r>
              <a:rPr lang="en-US" sz="2000" b="1" dirty="0">
                <a:solidFill>
                  <a:schemeClr val="tx1"/>
                </a:solidFill>
              </a:rPr>
              <a:t> wipe his mouth full dry.</a:t>
            </a:r>
          </a:p>
        </p:txBody>
      </p:sp>
    </p:spTree>
    <p:extLst>
      <p:ext uri="{BB962C8B-B14F-4D97-AF65-F5344CB8AC3E}">
        <p14:creationId xmlns:p14="http://schemas.microsoft.com/office/powerpoint/2010/main" val="291459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static.tumblr.com/k5lgmbs/gZXm7hhc2/oh_god_what_have_i_d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84764"/>
            <a:ext cx="3086100" cy="229552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Dark was the night as pitch or as the coal,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at the window she put out her hole,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And </a:t>
            </a:r>
            <a:r>
              <a:rPr lang="en-US" sz="2000" b="1" dirty="0" err="1">
                <a:solidFill>
                  <a:srgbClr val="00B0F0"/>
                </a:solidFill>
              </a:rPr>
              <a:t>Absolon</a:t>
            </a:r>
            <a:r>
              <a:rPr lang="en-US" sz="2000" b="1" dirty="0">
                <a:solidFill>
                  <a:srgbClr val="00B0F0"/>
                </a:solidFill>
              </a:rPr>
              <a:t> him fell ne bet ne </a:t>
            </a:r>
            <a:r>
              <a:rPr lang="en-US" sz="2000" b="1" dirty="0" err="1">
                <a:solidFill>
                  <a:srgbClr val="00B0F0"/>
                </a:solidFill>
              </a:rPr>
              <a:t>werse</a:t>
            </a:r>
            <a:r>
              <a:rPr lang="en-US" sz="2000" b="1" dirty="0">
                <a:solidFill>
                  <a:srgbClr val="00B0F0"/>
                </a:solidFill>
              </a:rPr>
              <a:t>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But with his mouth he </a:t>
            </a:r>
            <a:r>
              <a:rPr lang="en-US" sz="2000" b="1" dirty="0" err="1">
                <a:solidFill>
                  <a:srgbClr val="00B0F0"/>
                </a:solidFill>
              </a:rPr>
              <a:t>kiss'd</a:t>
            </a:r>
            <a:r>
              <a:rPr lang="en-US" sz="2000" b="1" dirty="0">
                <a:solidFill>
                  <a:srgbClr val="00B0F0"/>
                </a:solidFill>
              </a:rPr>
              <a:t> her naked </a:t>
            </a:r>
            <a:r>
              <a:rPr lang="en-US" sz="2000" b="1" dirty="0" err="1">
                <a:solidFill>
                  <a:srgbClr val="00B0F0"/>
                </a:solidFill>
              </a:rPr>
              <a:t>erse</a:t>
            </a:r>
            <a:r>
              <a:rPr lang="en-US" sz="2000" b="1" dirty="0">
                <a:solidFill>
                  <a:srgbClr val="00B0F0"/>
                </a:solidFill>
              </a:rPr>
              <a:t/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Full </a:t>
            </a:r>
            <a:r>
              <a:rPr lang="en-US" sz="2000" b="1" dirty="0" err="1">
                <a:solidFill>
                  <a:schemeClr val="tx1"/>
                </a:solidFill>
              </a:rPr>
              <a:t>savourly</a:t>
            </a:r>
            <a:r>
              <a:rPr lang="en-US" sz="2000" b="1" dirty="0">
                <a:solidFill>
                  <a:schemeClr val="tx1"/>
                </a:solidFill>
              </a:rPr>
              <a:t>. When he was ware of this,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Aback he start, and thought it was amiss;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well he </a:t>
            </a:r>
            <a:r>
              <a:rPr lang="en-US" sz="2000" b="1" dirty="0" err="1">
                <a:solidFill>
                  <a:schemeClr val="tx1"/>
                </a:solidFill>
              </a:rPr>
              <a:t>wist</a:t>
            </a:r>
            <a:r>
              <a:rPr lang="en-US" sz="2000" b="1" dirty="0">
                <a:solidFill>
                  <a:schemeClr val="tx1"/>
                </a:solidFill>
              </a:rPr>
              <a:t> a woman hath no beard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He felt a thing all rough, and long y-</a:t>
            </a:r>
            <a:r>
              <a:rPr lang="en-US" sz="2000" b="1" dirty="0" err="1">
                <a:solidFill>
                  <a:schemeClr val="tx1"/>
                </a:solidFill>
              </a:rPr>
              <a:t>hair'd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saide</a:t>
            </a:r>
            <a:r>
              <a:rPr lang="en-US" sz="2000" b="1" dirty="0">
                <a:solidFill>
                  <a:schemeClr val="tx1"/>
                </a:solidFill>
              </a:rPr>
              <a:t>; "</a:t>
            </a:r>
            <a:r>
              <a:rPr lang="en-US" sz="2000" b="1" dirty="0" err="1">
                <a:solidFill>
                  <a:schemeClr val="tx1"/>
                </a:solidFill>
              </a:rPr>
              <a:t>Fy</a:t>
            </a:r>
            <a:r>
              <a:rPr lang="en-US" sz="2000" b="1" dirty="0">
                <a:solidFill>
                  <a:schemeClr val="tx1"/>
                </a:solidFill>
              </a:rPr>
              <a:t>, alas! what have I do?"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</a:t>
            </a:r>
            <a:r>
              <a:rPr lang="en-US" sz="2000" b="1" dirty="0" err="1" smtClean="0">
                <a:solidFill>
                  <a:schemeClr val="tx1"/>
                </a:solidFill>
              </a:rPr>
              <a:t>Te</a:t>
            </a:r>
            <a:r>
              <a:rPr lang="en-US" sz="2000" b="1" dirty="0" smtClean="0">
                <a:solidFill>
                  <a:schemeClr val="tx1"/>
                </a:solidFill>
              </a:rPr>
              <a:t> he!"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she, and </a:t>
            </a:r>
            <a:r>
              <a:rPr lang="en-US" sz="2000" b="1" dirty="0" err="1">
                <a:solidFill>
                  <a:schemeClr val="tx1"/>
                </a:solidFill>
              </a:rPr>
              <a:t>clapt</a:t>
            </a:r>
            <a:r>
              <a:rPr lang="en-US" sz="2000" b="1" dirty="0">
                <a:solidFill>
                  <a:schemeClr val="tx1"/>
                </a:solidFill>
              </a:rPr>
              <a:t> the window to;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 went forth at sorry pace.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"A beard, a beard," said Hendy Nicholas;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"By God's corpus, this game went fair and well</a:t>
            </a:r>
            <a:r>
              <a:rPr lang="en-US" sz="2000" b="1" dirty="0" smtClean="0">
                <a:solidFill>
                  <a:schemeClr val="tx1"/>
                </a:solidFill>
              </a:rPr>
              <a:t>.“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This silly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 heard every deal*,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word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on his lip he </a:t>
            </a:r>
            <a:r>
              <a:rPr lang="en-US" sz="2000" b="1" dirty="0" err="1">
                <a:solidFill>
                  <a:schemeClr val="tx1"/>
                </a:solidFill>
              </a:rPr>
              <a:t>gan</a:t>
            </a:r>
            <a:r>
              <a:rPr lang="en-US" sz="2000" b="1" dirty="0">
                <a:solidFill>
                  <a:schemeClr val="tx1"/>
                </a:solidFill>
              </a:rPr>
              <a:t> for anger bite;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to himself he said, "I shall thee quite*.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</a:rPr>
              <a:t>*</a:t>
            </a:r>
            <a:r>
              <a:rPr lang="en-US" sz="1800" b="1" dirty="0">
                <a:solidFill>
                  <a:srgbClr val="00B050"/>
                </a:solidFill>
              </a:rPr>
              <a:t>requite, be even with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endParaRPr lang="en-US" sz="2000" b="1" dirty="0">
              <a:solidFill>
                <a:srgbClr val="00B050"/>
              </a:solidFill>
            </a:endParaRPr>
          </a:p>
        </p:txBody>
      </p:sp>
      <p:pic>
        <p:nvPicPr>
          <p:cNvPr id="12290" name="Picture 2" descr="https://encrypted-tbn3.google.com/images?q=tbn:ANd9GcTaocL6hI3gfhSO-y9Yv8xBVSMFSSQQzMbq8V42DoYFyJeFgl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091" y="-152400"/>
            <a:ext cx="2971800" cy="29718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03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s://encrypted-tbn3.google.com/images?q=tbn:ANd9GcQo-uzlMhEgFquTb1qz-PXjFUoNnl0PCaPCh0RAQbG7r4YRpO_l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00400"/>
            <a:ext cx="2705100" cy="316028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https://encrypted-tbn2.google.com/images?q=tbn:ANd9GcSpRLXNMax-OyZRvHFDkFOjurU5hWTLLohtrR1jbUxMi0NuI1gtw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7927"/>
            <a:ext cx="3429000" cy="228184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Who </a:t>
            </a:r>
            <a:r>
              <a:rPr lang="en-US" sz="2000" b="1" dirty="0" err="1">
                <a:solidFill>
                  <a:schemeClr val="tx1"/>
                </a:solidFill>
              </a:rPr>
              <a:t>rubbeth</a:t>
            </a:r>
            <a:r>
              <a:rPr lang="en-US" sz="2000" b="1" dirty="0">
                <a:solidFill>
                  <a:schemeClr val="tx1"/>
                </a:solidFill>
              </a:rPr>
              <a:t> now, who </a:t>
            </a:r>
            <a:r>
              <a:rPr lang="en-US" sz="2000" b="1" dirty="0" err="1">
                <a:solidFill>
                  <a:schemeClr val="tx1"/>
                </a:solidFill>
              </a:rPr>
              <a:t>frotteth</a:t>
            </a:r>
            <a:r>
              <a:rPr lang="en-US" sz="2000" b="1" dirty="0">
                <a:solidFill>
                  <a:schemeClr val="tx1"/>
                </a:solidFill>
              </a:rPr>
              <a:t>* now his lips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rubs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With dust, with sand, with straw, with cloth, with chips,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? that </a:t>
            </a:r>
            <a:r>
              <a:rPr lang="en-US" sz="2000" b="1" dirty="0" err="1">
                <a:solidFill>
                  <a:schemeClr val="tx1"/>
                </a:solidFill>
              </a:rPr>
              <a:t>saith</a:t>
            </a:r>
            <a:r>
              <a:rPr lang="en-US" sz="2000" b="1" dirty="0">
                <a:solidFill>
                  <a:schemeClr val="tx1"/>
                </a:solidFill>
              </a:rPr>
              <a:t> full oft, "Alas</a:t>
            </a:r>
            <a:r>
              <a:rPr lang="en-US" sz="2000" b="1" dirty="0" smtClean="0">
                <a:solidFill>
                  <a:schemeClr val="tx1"/>
                </a:solidFill>
              </a:rPr>
              <a:t>!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My soul betake I unto </a:t>
            </a:r>
            <a:r>
              <a:rPr lang="en-US" sz="2000" b="1" dirty="0" err="1">
                <a:solidFill>
                  <a:schemeClr val="tx1"/>
                </a:solidFill>
              </a:rPr>
              <a:t>Sathanas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me were lever* than all this town,"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he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rather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this despite </a:t>
            </a:r>
            <a:r>
              <a:rPr lang="en-US" sz="2000" b="1" dirty="0" err="1">
                <a:solidFill>
                  <a:schemeClr val="tx1"/>
                </a:solidFill>
              </a:rPr>
              <a:t>awroken</a:t>
            </a:r>
            <a:r>
              <a:rPr lang="en-US" sz="2000" b="1" dirty="0">
                <a:solidFill>
                  <a:schemeClr val="tx1"/>
                </a:solidFill>
              </a:rPr>
              <a:t>* for to be.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revenged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Alas! alas! that I have been y-</a:t>
            </a:r>
            <a:r>
              <a:rPr lang="en-US" sz="2000" b="1" dirty="0" err="1">
                <a:solidFill>
                  <a:srgbClr val="00B0F0"/>
                </a:solidFill>
              </a:rPr>
              <a:t>blent</a:t>
            </a:r>
            <a:r>
              <a:rPr lang="en-US" sz="2000" b="1" dirty="0">
                <a:solidFill>
                  <a:srgbClr val="00B0F0"/>
                </a:solidFill>
              </a:rPr>
              <a:t>*."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*deceived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His </a:t>
            </a:r>
            <a:r>
              <a:rPr lang="en-US" sz="2000" b="1" dirty="0" err="1">
                <a:solidFill>
                  <a:schemeClr val="tx1"/>
                </a:solidFill>
              </a:rPr>
              <a:t>hote</a:t>
            </a:r>
            <a:r>
              <a:rPr lang="en-US" sz="2000" b="1" dirty="0">
                <a:solidFill>
                  <a:schemeClr val="tx1"/>
                </a:solidFill>
              </a:rPr>
              <a:t> love is cold, and all y-quent.*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quenched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from that time that he had </a:t>
            </a:r>
            <a:r>
              <a:rPr lang="en-US" sz="2000" b="1" dirty="0" err="1">
                <a:solidFill>
                  <a:schemeClr val="tx1"/>
                </a:solidFill>
              </a:rPr>
              <a:t>kiss'd</a:t>
            </a:r>
            <a:r>
              <a:rPr lang="en-US" sz="2000" b="1" dirty="0">
                <a:solidFill>
                  <a:schemeClr val="tx1"/>
                </a:solidFill>
              </a:rPr>
              <a:t> her </a:t>
            </a:r>
            <a:r>
              <a:rPr lang="en-US" sz="2000" b="1" dirty="0" err="1">
                <a:solidFill>
                  <a:schemeClr val="tx1"/>
                </a:solidFill>
              </a:rPr>
              <a:t>erse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Of paramours he *</a:t>
            </a:r>
            <a:r>
              <a:rPr lang="en-US" sz="2000" b="1" dirty="0" err="1">
                <a:solidFill>
                  <a:schemeClr val="tx1"/>
                </a:solidFill>
              </a:rPr>
              <a:t>sette</a:t>
            </a:r>
            <a:r>
              <a:rPr lang="en-US" sz="2000" b="1" dirty="0">
                <a:solidFill>
                  <a:schemeClr val="tx1"/>
                </a:solidFill>
              </a:rPr>
              <a:t> not a </a:t>
            </a:r>
            <a:r>
              <a:rPr lang="en-US" sz="2000" b="1" dirty="0" err="1">
                <a:solidFill>
                  <a:schemeClr val="tx1"/>
                </a:solidFill>
              </a:rPr>
              <a:t>kers</a:t>
            </a:r>
            <a:r>
              <a:rPr lang="en-US" sz="2000" b="1" dirty="0">
                <a:solidFill>
                  <a:schemeClr val="tx1"/>
                </a:solidFill>
              </a:rPr>
              <a:t>,*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1400" b="1" dirty="0" smtClean="0">
                <a:solidFill>
                  <a:srgbClr val="00B050"/>
                </a:solidFill>
              </a:rPr>
              <a:t>*</a:t>
            </a:r>
            <a:r>
              <a:rPr lang="en-US" sz="1400" b="1" dirty="0">
                <a:solidFill>
                  <a:srgbClr val="00B050"/>
                </a:solidFill>
              </a:rPr>
              <a:t>cared not a rush*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he was healed of his malady;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Full often paramours he </a:t>
            </a:r>
            <a:r>
              <a:rPr lang="en-US" sz="2000" b="1" dirty="0" err="1">
                <a:solidFill>
                  <a:schemeClr val="tx1"/>
                </a:solidFill>
              </a:rPr>
              <a:t>gan</a:t>
            </a:r>
            <a:r>
              <a:rPr lang="en-US" sz="2000" b="1" dirty="0">
                <a:solidFill>
                  <a:schemeClr val="tx1"/>
                </a:solidFill>
              </a:rPr>
              <a:t> defy,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weep as doth a child that hath been beat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A </a:t>
            </a:r>
            <a:r>
              <a:rPr lang="en-US" sz="2000" b="1" dirty="0" err="1">
                <a:solidFill>
                  <a:schemeClr val="tx1"/>
                </a:solidFill>
              </a:rPr>
              <a:t>softe</a:t>
            </a:r>
            <a:r>
              <a:rPr lang="en-US" sz="2000" b="1" dirty="0">
                <a:solidFill>
                  <a:schemeClr val="tx1"/>
                </a:solidFill>
              </a:rPr>
              <a:t> pace he went over the street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Unto a smith, men </a:t>
            </a:r>
            <a:r>
              <a:rPr lang="en-US" sz="2000" b="1" dirty="0" err="1">
                <a:solidFill>
                  <a:schemeClr val="tx1"/>
                </a:solidFill>
              </a:rPr>
              <a:t>callen</a:t>
            </a:r>
            <a:r>
              <a:rPr lang="en-US" sz="2000" b="1" dirty="0">
                <a:solidFill>
                  <a:schemeClr val="tx1"/>
                </a:solidFill>
              </a:rPr>
              <a:t> Dan* </a:t>
            </a:r>
            <a:r>
              <a:rPr lang="en-US" sz="2000" b="1" dirty="0" err="1">
                <a:solidFill>
                  <a:schemeClr val="tx1"/>
                </a:solidFill>
              </a:rPr>
              <a:t>Gerveis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master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in his forge </a:t>
            </a:r>
            <a:r>
              <a:rPr lang="en-US" sz="2000" b="1" dirty="0" err="1">
                <a:solidFill>
                  <a:schemeClr val="tx1"/>
                </a:solidFill>
              </a:rPr>
              <a:t>smithed</a:t>
            </a:r>
            <a:r>
              <a:rPr lang="en-US" sz="2000" b="1" dirty="0">
                <a:solidFill>
                  <a:schemeClr val="tx1"/>
                </a:solidFill>
              </a:rPr>
              <a:t> plough-harness;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sharped share and </a:t>
            </a:r>
            <a:r>
              <a:rPr lang="en-US" sz="2000" b="1" dirty="0" err="1">
                <a:solidFill>
                  <a:schemeClr val="tx1"/>
                </a:solidFill>
              </a:rPr>
              <a:t>culter</a:t>
            </a:r>
            <a:r>
              <a:rPr lang="en-US" sz="2000" b="1" dirty="0">
                <a:solidFill>
                  <a:schemeClr val="tx1"/>
                </a:solidFill>
              </a:rPr>
              <a:t> busily.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 knocked all easily,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said; "Undo, </a:t>
            </a:r>
            <a:r>
              <a:rPr lang="en-US" sz="2000" b="1" dirty="0" err="1">
                <a:solidFill>
                  <a:schemeClr val="tx1"/>
                </a:solidFill>
              </a:rPr>
              <a:t>Gerveis</a:t>
            </a:r>
            <a:r>
              <a:rPr lang="en-US" sz="2000" b="1" dirty="0">
                <a:solidFill>
                  <a:schemeClr val="tx1"/>
                </a:solidFill>
              </a:rPr>
              <a:t>, and that anon."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"What, who art thou?" "It is I,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222232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encrypted-tbn0.google.com/images?q=tbn:ANd9GcQ9mHD8Tb4AMfkZOhj4EVXSAMCR2ksprkpEEnwxjzh82RML_0q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98618"/>
            <a:ext cx="3893276" cy="25908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"What?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, what? </a:t>
            </a:r>
            <a:r>
              <a:rPr lang="en-US" sz="2000" b="1" dirty="0" err="1">
                <a:solidFill>
                  <a:schemeClr val="tx1"/>
                </a:solidFill>
              </a:rPr>
              <a:t>Christe's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sweete</a:t>
            </a:r>
            <a:r>
              <a:rPr lang="en-US" sz="2000" b="1" dirty="0">
                <a:solidFill>
                  <a:schemeClr val="tx1"/>
                </a:solidFill>
              </a:rPr>
              <a:t> tree*,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cross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Why rise so </a:t>
            </a:r>
            <a:r>
              <a:rPr lang="en-US" sz="2000" b="1" dirty="0" err="1">
                <a:solidFill>
                  <a:schemeClr val="tx1"/>
                </a:solidFill>
              </a:rPr>
              <a:t>rath</a:t>
            </a:r>
            <a:r>
              <a:rPr lang="en-US" sz="2000" b="1" dirty="0">
                <a:solidFill>
                  <a:schemeClr val="tx1"/>
                </a:solidFill>
              </a:rPr>
              <a:t>*? hey! </a:t>
            </a:r>
            <a:r>
              <a:rPr lang="en-US" sz="2000" b="1" dirty="0" err="1">
                <a:solidFill>
                  <a:schemeClr val="tx1"/>
                </a:solidFill>
              </a:rPr>
              <a:t>Benedicite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early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What </a:t>
            </a:r>
            <a:r>
              <a:rPr lang="en-US" sz="2000" b="1" dirty="0" err="1">
                <a:solidFill>
                  <a:schemeClr val="tx1"/>
                </a:solidFill>
              </a:rPr>
              <a:t>aileth</a:t>
            </a:r>
            <a:r>
              <a:rPr lang="en-US" sz="2000" b="1" dirty="0">
                <a:solidFill>
                  <a:schemeClr val="tx1"/>
                </a:solidFill>
              </a:rPr>
              <a:t> you? some gay girl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God it </a:t>
            </a:r>
            <a:r>
              <a:rPr lang="en-US" sz="2000" b="1" dirty="0" err="1">
                <a:solidFill>
                  <a:schemeClr val="tx1"/>
                </a:solidFill>
              </a:rPr>
              <a:t>wote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Hath brought you thus upon the </a:t>
            </a:r>
            <a:r>
              <a:rPr lang="en-US" sz="2000" b="1" dirty="0" err="1">
                <a:solidFill>
                  <a:schemeClr val="tx1"/>
                </a:solidFill>
              </a:rPr>
              <a:t>viretote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By Saint </a:t>
            </a:r>
            <a:r>
              <a:rPr lang="en-US" sz="2000" b="1" dirty="0" err="1">
                <a:solidFill>
                  <a:schemeClr val="tx1"/>
                </a:solidFill>
              </a:rPr>
              <a:t>Neot</a:t>
            </a:r>
            <a:r>
              <a:rPr lang="en-US" sz="2000" b="1" dirty="0">
                <a:solidFill>
                  <a:schemeClr val="tx1"/>
                </a:solidFill>
              </a:rPr>
              <a:t>, ye </a:t>
            </a:r>
            <a:r>
              <a:rPr lang="en-US" sz="2000" b="1" dirty="0" err="1">
                <a:solidFill>
                  <a:schemeClr val="tx1"/>
                </a:solidFill>
              </a:rPr>
              <a:t>wot</a:t>
            </a:r>
            <a:r>
              <a:rPr lang="en-US" sz="2000" b="1" dirty="0">
                <a:solidFill>
                  <a:schemeClr val="tx1"/>
                </a:solidFill>
              </a:rPr>
              <a:t> well what I mean</a:t>
            </a:r>
            <a:r>
              <a:rPr lang="en-US" sz="2000" b="1" dirty="0" smtClean="0">
                <a:solidFill>
                  <a:schemeClr val="tx1"/>
                </a:solidFill>
              </a:rPr>
              <a:t>.“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This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 he </a:t>
            </a:r>
            <a:r>
              <a:rPr lang="en-US" sz="2000" b="1" dirty="0" err="1">
                <a:solidFill>
                  <a:schemeClr val="tx1"/>
                </a:solidFill>
              </a:rPr>
              <a:t>raughte</a:t>
            </a:r>
            <a:r>
              <a:rPr lang="en-US" sz="2000" b="1" dirty="0">
                <a:solidFill>
                  <a:schemeClr val="tx1"/>
                </a:solidFill>
              </a:rPr>
              <a:t>* not a bean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1400" b="1" dirty="0" smtClean="0">
                <a:solidFill>
                  <a:srgbClr val="00B050"/>
                </a:solidFill>
              </a:rPr>
              <a:t>*</a:t>
            </a:r>
            <a:r>
              <a:rPr lang="en-US" sz="1400" b="1" dirty="0" err="1">
                <a:solidFill>
                  <a:srgbClr val="00B050"/>
                </a:solidFill>
              </a:rPr>
              <a:t>recked</a:t>
            </a:r>
            <a:r>
              <a:rPr lang="en-US" sz="1400" b="1" dirty="0">
                <a:solidFill>
                  <a:srgbClr val="00B050"/>
                </a:solidFill>
              </a:rPr>
              <a:t>, cared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Of all his play; no word again he </a:t>
            </a:r>
            <a:r>
              <a:rPr lang="en-US" sz="2000" b="1" dirty="0" err="1">
                <a:solidFill>
                  <a:schemeClr val="tx1"/>
                </a:solidFill>
              </a:rPr>
              <a:t>gaf</a:t>
            </a:r>
            <a:r>
              <a:rPr lang="en-US" sz="2000" b="1" dirty="0">
                <a:solidFill>
                  <a:schemeClr val="tx1"/>
                </a:solidFill>
              </a:rPr>
              <a:t>*,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spoke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he had more tow on his </a:t>
            </a:r>
            <a:r>
              <a:rPr lang="en-US" sz="2000" b="1" dirty="0" smtClean="0">
                <a:solidFill>
                  <a:schemeClr val="tx1"/>
                </a:solidFill>
              </a:rPr>
              <a:t>distaff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Than </a:t>
            </a:r>
            <a:r>
              <a:rPr lang="en-US" sz="2000" b="1" dirty="0" err="1">
                <a:solidFill>
                  <a:schemeClr val="tx1"/>
                </a:solidFill>
              </a:rPr>
              <a:t>Gerveis</a:t>
            </a:r>
            <a:r>
              <a:rPr lang="en-US" sz="2000" b="1" dirty="0">
                <a:solidFill>
                  <a:schemeClr val="tx1"/>
                </a:solidFill>
              </a:rPr>
              <a:t> knew, and </a:t>
            </a:r>
            <a:r>
              <a:rPr lang="en-US" sz="2000" b="1" dirty="0" err="1">
                <a:solidFill>
                  <a:schemeClr val="tx1"/>
                </a:solidFill>
              </a:rPr>
              <a:t>saide</a:t>
            </a:r>
            <a:r>
              <a:rPr lang="en-US" sz="2000" b="1" dirty="0">
                <a:solidFill>
                  <a:schemeClr val="tx1"/>
                </a:solidFill>
              </a:rPr>
              <a:t>; "Friend so dear,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</a:t>
            </a:r>
            <a:r>
              <a:rPr lang="en-US" sz="2000" b="1" dirty="0" err="1">
                <a:solidFill>
                  <a:schemeClr val="tx1"/>
                </a:solidFill>
              </a:rPr>
              <a:t>hote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culter</a:t>
            </a:r>
            <a:r>
              <a:rPr lang="en-US" sz="2000" b="1" dirty="0">
                <a:solidFill>
                  <a:schemeClr val="tx1"/>
                </a:solidFill>
              </a:rPr>
              <a:t> in the chimney here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Lend it to me, I have therewith to don*: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do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will it bring again to thee full soon</a:t>
            </a:r>
            <a:r>
              <a:rPr lang="en-US" sz="2000" b="1" dirty="0" smtClean="0">
                <a:solidFill>
                  <a:schemeClr val="tx1"/>
                </a:solidFill>
              </a:rPr>
              <a:t>.“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chemeClr val="tx1"/>
                </a:solidFill>
              </a:rPr>
              <a:t>Gerveis</a:t>
            </a:r>
            <a:r>
              <a:rPr lang="en-US" sz="2000" b="1" dirty="0">
                <a:solidFill>
                  <a:schemeClr val="tx1"/>
                </a:solidFill>
              </a:rPr>
              <a:t> answered; "Certes, were it </a:t>
            </a:r>
            <a:r>
              <a:rPr lang="en-US" sz="2000" b="1" dirty="0" smtClean="0">
                <a:solidFill>
                  <a:schemeClr val="tx1"/>
                </a:solidFill>
              </a:rPr>
              <a:t>gold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Or in a poke* nobles all untold,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purse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Thou </a:t>
            </a:r>
            <a:r>
              <a:rPr lang="en-US" sz="2000" b="1" dirty="0" err="1">
                <a:solidFill>
                  <a:srgbClr val="00B0F0"/>
                </a:solidFill>
              </a:rPr>
              <a:t>shouldst</a:t>
            </a:r>
            <a:r>
              <a:rPr lang="en-US" sz="2000" b="1" dirty="0">
                <a:solidFill>
                  <a:srgbClr val="00B0F0"/>
                </a:solidFill>
              </a:rPr>
              <a:t> it have, as I am a true smith.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Hey! </a:t>
            </a:r>
            <a:r>
              <a:rPr lang="en-US" sz="2000" b="1" dirty="0" err="1">
                <a:solidFill>
                  <a:srgbClr val="00B0F0"/>
                </a:solidFill>
              </a:rPr>
              <a:t>Christe's</a:t>
            </a:r>
            <a:r>
              <a:rPr lang="en-US" sz="2000" b="1" dirty="0">
                <a:solidFill>
                  <a:srgbClr val="00B0F0"/>
                </a:solidFill>
              </a:rPr>
              <a:t> foot, what will ye do therewith?"</a:t>
            </a:r>
          </a:p>
        </p:txBody>
      </p:sp>
    </p:spTree>
    <p:extLst>
      <p:ext uri="{BB962C8B-B14F-4D97-AF65-F5344CB8AC3E}">
        <p14:creationId xmlns:p14="http://schemas.microsoft.com/office/powerpoint/2010/main" val="360083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encrypted-tbn3.google.com/images?q=tbn:ANd9GcRvbqh-It0Vqrhv8xRS2hT4eBInFdy9X3RYrAHGCEneFQTk1AS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5" r="18108" b="23309"/>
          <a:stretch/>
        </p:blipFill>
        <p:spPr bwMode="auto">
          <a:xfrm>
            <a:off x="4391891" y="4038600"/>
            <a:ext cx="3948546" cy="268085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https://encrypted-tbn2.google.com/images?q=tbn:ANd9GcSYpYvMz-ZKoDvVOI1lgqumJK9b3hW087oXUca1vsZ3ktsoQ86Fu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0" r="17113"/>
          <a:stretch/>
        </p:blipFill>
        <p:spPr bwMode="auto">
          <a:xfrm>
            <a:off x="5257800" y="152400"/>
            <a:ext cx="2022764" cy="255111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"Thereof,"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, "be as be may;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 shall well tell it thee another day:"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caught the </a:t>
            </a:r>
            <a:r>
              <a:rPr lang="en-US" sz="2000" b="1" dirty="0" err="1">
                <a:solidFill>
                  <a:schemeClr val="tx1"/>
                </a:solidFill>
              </a:rPr>
              <a:t>culter</a:t>
            </a:r>
            <a:r>
              <a:rPr lang="en-US" sz="2000" b="1" dirty="0">
                <a:solidFill>
                  <a:schemeClr val="tx1"/>
                </a:solidFill>
              </a:rPr>
              <a:t> by the </a:t>
            </a:r>
            <a:r>
              <a:rPr lang="en-US" sz="2000" b="1" dirty="0" err="1">
                <a:solidFill>
                  <a:schemeClr val="tx1"/>
                </a:solidFill>
              </a:rPr>
              <a:t>colde</a:t>
            </a:r>
            <a:r>
              <a:rPr lang="en-US" sz="2000" b="1" dirty="0">
                <a:solidFill>
                  <a:schemeClr val="tx1"/>
                </a:solidFill>
              </a:rPr>
              <a:t> stele*.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handle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Full soft out at the door he </a:t>
            </a:r>
            <a:r>
              <a:rPr lang="en-US" sz="2000" b="1" dirty="0" err="1">
                <a:solidFill>
                  <a:schemeClr val="tx1"/>
                </a:solidFill>
              </a:rPr>
              <a:t>gan</a:t>
            </a:r>
            <a:r>
              <a:rPr lang="en-US" sz="2000" b="1" dirty="0">
                <a:solidFill>
                  <a:schemeClr val="tx1"/>
                </a:solidFill>
              </a:rPr>
              <a:t> to steal,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went unto the </a:t>
            </a:r>
            <a:r>
              <a:rPr lang="en-US" sz="2000" b="1" dirty="0" err="1">
                <a:solidFill>
                  <a:schemeClr val="tx1"/>
                </a:solidFill>
              </a:rPr>
              <a:t>carpentere's</a:t>
            </a:r>
            <a:r>
              <a:rPr lang="en-US" sz="2000" b="1" dirty="0">
                <a:solidFill>
                  <a:schemeClr val="tx1"/>
                </a:solidFill>
              </a:rPr>
              <a:t> wall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coughed first, and knocked therewithal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Upon the window, light as he did ere*.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before 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This </a:t>
            </a:r>
            <a:r>
              <a:rPr lang="en-US" sz="2000" b="1" dirty="0">
                <a:solidFill>
                  <a:schemeClr val="tx1"/>
                </a:solidFill>
              </a:rPr>
              <a:t>Alison answered; "Who is there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</a:t>
            </a:r>
            <a:r>
              <a:rPr lang="en-US" sz="2000" b="1" dirty="0" err="1">
                <a:solidFill>
                  <a:schemeClr val="tx1"/>
                </a:solidFill>
              </a:rPr>
              <a:t>knocketh</a:t>
            </a:r>
            <a:r>
              <a:rPr lang="en-US" sz="2000" b="1" dirty="0">
                <a:solidFill>
                  <a:schemeClr val="tx1"/>
                </a:solidFill>
              </a:rPr>
              <a:t> so? I warrant him a thief."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"Nay, nay," </a:t>
            </a:r>
            <a:r>
              <a:rPr lang="en-US" sz="2000" b="1" dirty="0" err="1">
                <a:solidFill>
                  <a:schemeClr val="tx1"/>
                </a:solidFill>
              </a:rPr>
              <a:t>quoth</a:t>
            </a:r>
            <a:r>
              <a:rPr lang="en-US" sz="2000" b="1" dirty="0">
                <a:solidFill>
                  <a:schemeClr val="tx1"/>
                </a:solidFill>
              </a:rPr>
              <a:t> he, "God </a:t>
            </a:r>
            <a:r>
              <a:rPr lang="en-US" sz="2000" b="1" dirty="0" err="1">
                <a:solidFill>
                  <a:schemeClr val="tx1"/>
                </a:solidFill>
              </a:rPr>
              <a:t>wot</a:t>
            </a:r>
            <a:r>
              <a:rPr lang="en-US" sz="2000" b="1" dirty="0">
                <a:solidFill>
                  <a:schemeClr val="tx1"/>
                </a:solidFill>
              </a:rPr>
              <a:t>, my </a:t>
            </a:r>
            <a:r>
              <a:rPr lang="en-US" sz="2000" b="1" dirty="0" err="1">
                <a:solidFill>
                  <a:schemeClr val="tx1"/>
                </a:solidFill>
              </a:rPr>
              <a:t>sweete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lefe</a:t>
            </a:r>
            <a:r>
              <a:rPr lang="en-US" sz="2000" b="1" dirty="0" smtClean="0">
                <a:solidFill>
                  <a:schemeClr val="tx1"/>
                </a:solidFill>
              </a:rPr>
              <a:t>*,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love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I am </a:t>
            </a:r>
            <a:r>
              <a:rPr lang="en-US" sz="2000" b="1" dirty="0" err="1">
                <a:solidFill>
                  <a:srgbClr val="00B0F0"/>
                </a:solidFill>
              </a:rPr>
              <a:t>thine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 err="1">
                <a:solidFill>
                  <a:srgbClr val="00B0F0"/>
                </a:solidFill>
              </a:rPr>
              <a:t>Absolon</a:t>
            </a:r>
            <a:r>
              <a:rPr lang="en-US" sz="2000" b="1" dirty="0">
                <a:solidFill>
                  <a:srgbClr val="00B0F0"/>
                </a:solidFill>
              </a:rPr>
              <a:t>, my own darling.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Of gold," </a:t>
            </a:r>
            <a:r>
              <a:rPr lang="en-US" sz="2000" b="1" dirty="0" err="1">
                <a:solidFill>
                  <a:srgbClr val="00B0F0"/>
                </a:solidFill>
              </a:rPr>
              <a:t>quoth</a:t>
            </a:r>
            <a:r>
              <a:rPr lang="en-US" sz="2000" b="1" dirty="0">
                <a:solidFill>
                  <a:srgbClr val="00B0F0"/>
                </a:solidFill>
              </a:rPr>
              <a:t> he, "I have thee brought a ring,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My mother gave it me, so God me save!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Full fine it is, and thereto well y-grave*: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engraved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will I give to thee, if thou me kiss."</a:t>
            </a:r>
            <a:br>
              <a:rPr lang="en-US" sz="2000" b="1" dirty="0">
                <a:solidFill>
                  <a:schemeClr val="tx1"/>
                </a:solidFill>
              </a:rPr>
            </a:br>
            <a:endParaRPr lang="en-US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Now Nicholas was risen up to piss,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thought he would *</a:t>
            </a:r>
            <a:r>
              <a:rPr lang="en-US" sz="2000" b="1" dirty="0" err="1">
                <a:solidFill>
                  <a:schemeClr val="tx1"/>
                </a:solidFill>
              </a:rPr>
              <a:t>amenden</a:t>
            </a:r>
            <a:r>
              <a:rPr lang="en-US" sz="2000" b="1" dirty="0">
                <a:solidFill>
                  <a:schemeClr val="tx1"/>
                </a:solidFill>
              </a:rPr>
              <a:t> all the jape*;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1500" b="1" dirty="0" smtClean="0">
                <a:solidFill>
                  <a:srgbClr val="00B050"/>
                </a:solidFill>
              </a:rPr>
              <a:t>*improve </a:t>
            </a:r>
            <a:r>
              <a:rPr lang="en-US" sz="1500" b="1" dirty="0">
                <a:solidFill>
                  <a:srgbClr val="00B050"/>
                </a:solidFill>
              </a:rPr>
              <a:t>the joke*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</a:t>
            </a:r>
            <a:r>
              <a:rPr lang="en-US" sz="2000" b="1" dirty="0" err="1">
                <a:solidFill>
                  <a:schemeClr val="tx1"/>
                </a:solidFill>
              </a:rPr>
              <a:t>shoulde</a:t>
            </a:r>
            <a:r>
              <a:rPr lang="en-US" sz="2000" b="1" dirty="0">
                <a:solidFill>
                  <a:schemeClr val="tx1"/>
                </a:solidFill>
              </a:rPr>
              <a:t> kiss his </a:t>
            </a:r>
            <a:r>
              <a:rPr lang="en-US" sz="2000" b="1" dirty="0" err="1">
                <a:solidFill>
                  <a:schemeClr val="tx1"/>
                </a:solidFill>
              </a:rPr>
              <a:t>erse</a:t>
            </a:r>
            <a:r>
              <a:rPr lang="en-US" sz="2000" b="1" dirty="0">
                <a:solidFill>
                  <a:schemeClr val="tx1"/>
                </a:solidFill>
              </a:rPr>
              <a:t> ere that he scape: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up the window did he hastily,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out his </a:t>
            </a:r>
            <a:r>
              <a:rPr lang="en-US" sz="2000" b="1" dirty="0" err="1">
                <a:solidFill>
                  <a:schemeClr val="tx1"/>
                </a:solidFill>
              </a:rPr>
              <a:t>erse</a:t>
            </a:r>
            <a:r>
              <a:rPr lang="en-US" sz="2000" b="1" dirty="0">
                <a:solidFill>
                  <a:schemeClr val="tx1"/>
                </a:solidFill>
              </a:rPr>
              <a:t> he put full </a:t>
            </a:r>
            <a:r>
              <a:rPr lang="en-US" sz="2000" b="1" dirty="0" err="1">
                <a:solidFill>
                  <a:schemeClr val="tx1"/>
                </a:solidFill>
              </a:rPr>
              <a:t>privily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Over the buttock, to the </a:t>
            </a:r>
            <a:r>
              <a:rPr lang="en-US" sz="2000" b="1" dirty="0" err="1">
                <a:solidFill>
                  <a:schemeClr val="tx1"/>
                </a:solidFill>
              </a:rPr>
              <a:t>haunche</a:t>
            </a:r>
            <a:r>
              <a:rPr lang="en-US" sz="2000" b="1" dirty="0">
                <a:solidFill>
                  <a:schemeClr val="tx1"/>
                </a:solidFill>
              </a:rPr>
              <a:t> bone.</a:t>
            </a:r>
            <a:br>
              <a:rPr lang="en-US" sz="2000" b="1" dirty="0">
                <a:solidFill>
                  <a:schemeClr val="tx1"/>
                </a:solidFill>
              </a:rPr>
            </a:b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9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s://encrypted-tbn0.google.com/images?q=tbn:ANd9GcTw3izVPHiJPsCcdUjY2zzQ6xMzeCZYjjDMxv0fw0kPrCzit-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352800"/>
            <a:ext cx="2209800" cy="332073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https://encrypted-tbn2.google.com/images?q=tbn:ANd9GcQp0Bs-2S_uSd0hGY8i9klFxq7si7eDJcPkrAc5i8ENRRsAdRnQ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727" y="-228600"/>
            <a:ext cx="3765491" cy="34290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And therewith </a:t>
            </a:r>
            <a:r>
              <a:rPr lang="en-US" sz="2000" b="1" dirty="0" err="1">
                <a:solidFill>
                  <a:schemeClr val="tx1"/>
                </a:solidFill>
              </a:rPr>
              <a:t>spake</a:t>
            </a:r>
            <a:r>
              <a:rPr lang="en-US" sz="2000" b="1" dirty="0">
                <a:solidFill>
                  <a:schemeClr val="tx1"/>
                </a:solidFill>
              </a:rPr>
              <a:t> this clerk, this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"Speak, </a:t>
            </a:r>
            <a:r>
              <a:rPr lang="en-US" sz="2000" b="1" dirty="0" err="1">
                <a:solidFill>
                  <a:schemeClr val="tx1"/>
                </a:solidFill>
              </a:rPr>
              <a:t>sweete</a:t>
            </a:r>
            <a:r>
              <a:rPr lang="en-US" sz="2000" b="1" dirty="0">
                <a:solidFill>
                  <a:schemeClr val="tx1"/>
                </a:solidFill>
              </a:rPr>
              <a:t> bird, I know not where thou art."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This Nicholas anon let fly a fart,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As great as it had been a thunder dent*;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peal, clap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with the stroke he was well nigh y-</a:t>
            </a:r>
            <a:r>
              <a:rPr lang="en-US" sz="2000" b="1" dirty="0" err="1">
                <a:solidFill>
                  <a:schemeClr val="tx1"/>
                </a:solidFill>
              </a:rPr>
              <a:t>blent</a:t>
            </a:r>
            <a:r>
              <a:rPr lang="en-US" sz="2000" b="1" dirty="0">
                <a:solidFill>
                  <a:schemeClr val="tx1"/>
                </a:solidFill>
              </a:rPr>
              <a:t>*;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blinded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he was ready with his iron hot,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Nicholas amid the </a:t>
            </a:r>
            <a:r>
              <a:rPr lang="en-US" sz="2000" b="1" dirty="0" err="1">
                <a:solidFill>
                  <a:schemeClr val="tx1"/>
                </a:solidFill>
              </a:rPr>
              <a:t>erse</a:t>
            </a:r>
            <a:r>
              <a:rPr lang="en-US" sz="2000" b="1" dirty="0">
                <a:solidFill>
                  <a:schemeClr val="tx1"/>
                </a:solidFill>
              </a:rPr>
              <a:t> he smote.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Off went the skin an handbreadth all about.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 </a:t>
            </a:r>
            <a:r>
              <a:rPr lang="en-US" sz="2000" b="1" dirty="0" err="1">
                <a:solidFill>
                  <a:schemeClr val="tx1"/>
                </a:solidFill>
              </a:rPr>
              <a:t>hote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culter</a:t>
            </a:r>
            <a:r>
              <a:rPr lang="en-US" sz="2000" b="1" dirty="0">
                <a:solidFill>
                  <a:schemeClr val="tx1"/>
                </a:solidFill>
              </a:rPr>
              <a:t> burned so his tout*,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breech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for the smart he </a:t>
            </a:r>
            <a:r>
              <a:rPr lang="en-US" sz="2000" b="1" dirty="0" err="1">
                <a:solidFill>
                  <a:schemeClr val="tx1"/>
                </a:solidFill>
              </a:rPr>
              <a:t>weened</a:t>
            </a:r>
            <a:r>
              <a:rPr lang="en-US" sz="2000" b="1" dirty="0">
                <a:solidFill>
                  <a:schemeClr val="tx1"/>
                </a:solidFill>
              </a:rPr>
              <a:t>* he would die;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thought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As he were wood*, for woe he </a:t>
            </a:r>
            <a:r>
              <a:rPr lang="en-US" sz="2000" b="1" dirty="0" err="1">
                <a:solidFill>
                  <a:schemeClr val="tx1"/>
                </a:solidFill>
              </a:rPr>
              <a:t>gan</a:t>
            </a:r>
            <a:r>
              <a:rPr lang="en-US" sz="2000" b="1" dirty="0">
                <a:solidFill>
                  <a:schemeClr val="tx1"/>
                </a:solidFill>
              </a:rPr>
              <a:t> to cry, </a:t>
            </a:r>
            <a:r>
              <a:rPr lang="en-US" sz="2000" b="1" dirty="0" smtClean="0">
                <a:solidFill>
                  <a:schemeClr val="tx1"/>
                </a:solidFill>
              </a:rPr>
              <a:t>			*</a:t>
            </a:r>
            <a:r>
              <a:rPr lang="en-US" sz="2000" b="1" dirty="0">
                <a:solidFill>
                  <a:srgbClr val="00B050"/>
                </a:solidFill>
              </a:rPr>
              <a:t>mad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"Help! water, water, help for </a:t>
            </a:r>
            <a:r>
              <a:rPr lang="en-US" sz="2000" b="1" dirty="0" err="1">
                <a:solidFill>
                  <a:schemeClr val="tx1"/>
                </a:solidFill>
              </a:rPr>
              <a:t>Godde's</a:t>
            </a:r>
            <a:r>
              <a:rPr lang="en-US" sz="2000" b="1" dirty="0">
                <a:solidFill>
                  <a:schemeClr val="tx1"/>
                </a:solidFill>
              </a:rPr>
              <a:t> heart</a:t>
            </a:r>
            <a:r>
              <a:rPr lang="en-US" sz="2000" b="1" dirty="0" smtClean="0">
                <a:solidFill>
                  <a:schemeClr val="tx1"/>
                </a:solidFill>
              </a:rPr>
              <a:t>!“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B0F0"/>
                </a:solidFill>
              </a:rPr>
              <a:t>This carpenter out of his slumber start,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And heard one cry "Water," as he were wood*, </a:t>
            </a:r>
            <a:r>
              <a:rPr lang="en-US" sz="2000" b="1" dirty="0" smtClean="0">
                <a:solidFill>
                  <a:srgbClr val="00B0F0"/>
                </a:solidFill>
              </a:rPr>
              <a:t>		*</a:t>
            </a:r>
            <a:r>
              <a:rPr lang="en-US" sz="2000" b="1" dirty="0">
                <a:solidFill>
                  <a:srgbClr val="00B0F0"/>
                </a:solidFill>
              </a:rPr>
              <a:t>mad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And thought, "Alas! now cometh </a:t>
            </a:r>
            <a:r>
              <a:rPr lang="en-US" sz="2000" b="1" dirty="0" err="1">
                <a:solidFill>
                  <a:srgbClr val="00B0F0"/>
                </a:solidFill>
              </a:rPr>
              <a:t>Noe's</a:t>
            </a:r>
            <a:r>
              <a:rPr lang="en-US" sz="2000" b="1" dirty="0">
                <a:solidFill>
                  <a:srgbClr val="00B0F0"/>
                </a:solidFill>
              </a:rPr>
              <a:t> flood</a:t>
            </a:r>
            <a:r>
              <a:rPr lang="en-US" sz="2000" b="1" dirty="0" smtClean="0">
                <a:solidFill>
                  <a:srgbClr val="00B0F0"/>
                </a:solidFill>
              </a:rPr>
              <a:t>."</a:t>
            </a:r>
            <a:endParaRPr lang="en-US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3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1.bp.blogspot.com/_rvrUwHa-4bk/TULqhQrb-cI/AAAAAAAAAnc/ylpGM44MuYA/s1600/tell%2Bit%2Blike%2Bit%2B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95600"/>
            <a:ext cx="4724400" cy="15748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An husband should not be inquisitive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Of </a:t>
            </a:r>
            <a:r>
              <a:rPr lang="en-US" sz="2000" b="1" dirty="0" err="1">
                <a:solidFill>
                  <a:schemeClr val="tx1"/>
                </a:solidFill>
              </a:rPr>
              <a:t>Godde's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privity</a:t>
            </a:r>
            <a:r>
              <a:rPr lang="en-US" sz="2000" b="1" dirty="0">
                <a:solidFill>
                  <a:schemeClr val="tx1"/>
                </a:solidFill>
              </a:rPr>
              <a:t>, nor of his wife.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So he may </a:t>
            </a:r>
            <a:r>
              <a:rPr lang="en-US" sz="2000" b="1" dirty="0" err="1">
                <a:solidFill>
                  <a:schemeClr val="tx1"/>
                </a:solidFill>
              </a:rPr>
              <a:t>finde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Godde's</a:t>
            </a:r>
            <a:r>
              <a:rPr lang="en-US" sz="2000" b="1" dirty="0">
                <a:solidFill>
                  <a:schemeClr val="tx1"/>
                </a:solidFill>
              </a:rPr>
              <a:t> foison* there,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treasure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Of the remnant </a:t>
            </a:r>
            <a:r>
              <a:rPr lang="en-US" sz="2000" b="1" dirty="0" err="1">
                <a:solidFill>
                  <a:schemeClr val="tx1"/>
                </a:solidFill>
              </a:rPr>
              <a:t>needeth</a:t>
            </a:r>
            <a:r>
              <a:rPr lang="en-US" sz="2000" b="1" dirty="0">
                <a:solidFill>
                  <a:schemeClr val="tx1"/>
                </a:solidFill>
              </a:rPr>
              <a:t> not to </a:t>
            </a:r>
            <a:r>
              <a:rPr lang="en-US" sz="2000" b="1" dirty="0" err="1">
                <a:solidFill>
                  <a:schemeClr val="tx1"/>
                </a:solidFill>
              </a:rPr>
              <a:t>enquere</a:t>
            </a:r>
            <a:r>
              <a:rPr lang="en-US" sz="2000" b="1" dirty="0">
                <a:solidFill>
                  <a:schemeClr val="tx1"/>
                </a:solidFill>
              </a:rPr>
              <a:t>.“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What should I more say, but that this </a:t>
            </a:r>
            <a:r>
              <a:rPr lang="en-US" sz="2000" b="1" dirty="0" err="1">
                <a:solidFill>
                  <a:schemeClr val="tx1"/>
                </a:solidFill>
              </a:rPr>
              <a:t>Millere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would his </a:t>
            </a:r>
            <a:r>
              <a:rPr lang="en-US" sz="2000" b="1" dirty="0" err="1">
                <a:solidFill>
                  <a:schemeClr val="tx1"/>
                </a:solidFill>
              </a:rPr>
              <a:t>wordes</a:t>
            </a:r>
            <a:r>
              <a:rPr lang="en-US" sz="2000" b="1" dirty="0">
                <a:solidFill>
                  <a:schemeClr val="tx1"/>
                </a:solidFill>
              </a:rPr>
              <a:t> for no man forbear,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told his churlish* tale in his </a:t>
            </a:r>
            <a:r>
              <a:rPr lang="en-US" sz="2000" b="1" dirty="0" err="1">
                <a:solidFill>
                  <a:schemeClr val="tx1"/>
                </a:solidFill>
              </a:rPr>
              <a:t>mannere</a:t>
            </a:r>
            <a:r>
              <a:rPr lang="en-US" sz="2000" b="1" dirty="0">
                <a:solidFill>
                  <a:schemeClr val="tx1"/>
                </a:solidFill>
              </a:rPr>
              <a:t>;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boorish, rude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Me </a:t>
            </a:r>
            <a:r>
              <a:rPr lang="en-US" sz="2000" b="1" dirty="0" err="1">
                <a:solidFill>
                  <a:schemeClr val="tx1"/>
                </a:solidFill>
              </a:rPr>
              <a:t>thinketh</a:t>
            </a:r>
            <a:r>
              <a:rPr lang="en-US" sz="2000" b="1" dirty="0">
                <a:solidFill>
                  <a:schemeClr val="tx1"/>
                </a:solidFill>
              </a:rPr>
              <a:t>, that I shall rehearse it here.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therefore every gentle </a:t>
            </a:r>
            <a:r>
              <a:rPr lang="en-US" sz="2000" b="1" dirty="0" err="1">
                <a:solidFill>
                  <a:schemeClr val="tx1"/>
                </a:solidFill>
              </a:rPr>
              <a:t>wight</a:t>
            </a:r>
            <a:r>
              <a:rPr lang="en-US" sz="2000" b="1" dirty="0">
                <a:solidFill>
                  <a:schemeClr val="tx1"/>
                </a:solidFill>
              </a:rPr>
              <a:t> I pray,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</a:t>
            </a:r>
            <a:r>
              <a:rPr lang="en-US" sz="2000" b="1" dirty="0" err="1">
                <a:solidFill>
                  <a:schemeClr val="tx1"/>
                </a:solidFill>
              </a:rPr>
              <a:t>Godde's</a:t>
            </a:r>
            <a:r>
              <a:rPr lang="en-US" sz="2000" b="1" dirty="0">
                <a:solidFill>
                  <a:schemeClr val="tx1"/>
                </a:solidFill>
              </a:rPr>
              <a:t> love to deem not that I say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Of evil intent, but that </a:t>
            </a:r>
            <a:r>
              <a:rPr lang="en-US" sz="2000" b="1" dirty="0">
                <a:solidFill>
                  <a:srgbClr val="00B0F0"/>
                </a:solidFill>
              </a:rPr>
              <a:t>I must </a:t>
            </a:r>
            <a:r>
              <a:rPr lang="en-US" sz="2000" b="1" dirty="0">
                <a:solidFill>
                  <a:srgbClr val="00B0F0"/>
                </a:solidFill>
              </a:rPr>
              <a:t>rehearse</a:t>
            </a:r>
            <a:r>
              <a:rPr lang="en-US" sz="2000" b="1" dirty="0">
                <a:solidFill>
                  <a:srgbClr val="00B0F0"/>
                </a:solidFill>
              </a:rPr>
              <a:t/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Their tales all, be they better or worse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Or </a:t>
            </a:r>
            <a:r>
              <a:rPr lang="en-US" sz="2000" b="1" dirty="0" err="1">
                <a:solidFill>
                  <a:srgbClr val="00B0F0"/>
                </a:solidFill>
              </a:rPr>
              <a:t>elles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 err="1">
                <a:solidFill>
                  <a:srgbClr val="00B0F0"/>
                </a:solidFill>
              </a:rPr>
              <a:t>falsen</a:t>
            </a:r>
            <a:r>
              <a:rPr lang="en-US" sz="2000" b="1" dirty="0">
                <a:solidFill>
                  <a:srgbClr val="00B0F0"/>
                </a:solidFill>
              </a:rPr>
              <a:t>* some of my </a:t>
            </a:r>
            <a:r>
              <a:rPr lang="en-US" sz="2000" b="1" dirty="0" err="1">
                <a:solidFill>
                  <a:srgbClr val="00B0F0"/>
                </a:solidFill>
              </a:rPr>
              <a:t>mattere</a:t>
            </a:r>
            <a:r>
              <a:rPr lang="en-US" sz="2000" b="1" dirty="0">
                <a:solidFill>
                  <a:srgbClr val="00B0F0"/>
                </a:solidFill>
              </a:rPr>
              <a:t>. </a:t>
            </a:r>
            <a:r>
              <a:rPr lang="en-US" sz="2000" b="1" dirty="0">
                <a:solidFill>
                  <a:schemeClr val="tx1"/>
                </a:solidFill>
              </a:rPr>
              <a:t>	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falsify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therefore whoso list it not to hear,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Turn o'er the leaf, and choose another tale;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he shall find enough, both great and </a:t>
            </a:r>
            <a:r>
              <a:rPr lang="en-US" sz="2000" b="1" dirty="0" err="1">
                <a:solidFill>
                  <a:schemeClr val="tx1"/>
                </a:solidFill>
              </a:rPr>
              <a:t>smale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Of </a:t>
            </a:r>
            <a:r>
              <a:rPr lang="en-US" sz="2000" b="1" dirty="0" err="1">
                <a:solidFill>
                  <a:schemeClr val="tx1"/>
                </a:solidFill>
              </a:rPr>
              <a:t>storial</a:t>
            </a:r>
            <a:r>
              <a:rPr lang="en-US" sz="2000" b="1" dirty="0">
                <a:solidFill>
                  <a:schemeClr val="tx1"/>
                </a:solidFill>
              </a:rPr>
              <a:t>* thing that </a:t>
            </a:r>
            <a:r>
              <a:rPr lang="en-US" sz="2000" b="1" dirty="0" err="1">
                <a:solidFill>
                  <a:schemeClr val="tx1"/>
                </a:solidFill>
              </a:rPr>
              <a:t>toucheth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gentiless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historical, true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eke morality and holiness.</a:t>
            </a:r>
          </a:p>
        </p:txBody>
      </p:sp>
    </p:spTree>
    <p:extLst>
      <p:ext uri="{BB962C8B-B14F-4D97-AF65-F5344CB8AC3E}">
        <p14:creationId xmlns:p14="http://schemas.microsoft.com/office/powerpoint/2010/main" val="32355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encrypted-tbn0.google.com/images?q=tbn:ANd9GcSxWAuENOAcCFZdnk61gQPr2ykuLYVZIyjzpLDVzf3rabIeyWNw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82" y="2362200"/>
            <a:ext cx="4368800" cy="24384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He sat him up </a:t>
            </a:r>
            <a:r>
              <a:rPr lang="en-US" sz="2000" b="1" dirty="0" err="1">
                <a:solidFill>
                  <a:schemeClr val="tx1"/>
                </a:solidFill>
              </a:rPr>
              <a:t>withoute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wordes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mo</a:t>
            </a:r>
            <a:r>
              <a:rPr lang="en-US" sz="2000" b="1" dirty="0">
                <a:solidFill>
                  <a:schemeClr val="tx1"/>
                </a:solidFill>
              </a:rPr>
              <a:t>'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with his axe he smote the cord in two;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down went all; he found neither to sell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Nor bread nor ale, till he came to the sell*,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*threshold</a:t>
            </a:r>
            <a:r>
              <a:rPr lang="en-US" sz="2000" b="1" dirty="0">
                <a:solidFill>
                  <a:srgbClr val="00B050"/>
                </a:solidFill>
              </a:rPr>
              <a:t/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Upon the floor, and there in swoon he lay.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Up started Alison and </a:t>
            </a:r>
            <a:r>
              <a:rPr lang="en-US" sz="2000" b="1" dirty="0" err="1">
                <a:solidFill>
                  <a:schemeClr val="tx1"/>
                </a:solidFill>
              </a:rPr>
              <a:t>Nicholay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cried out an "</a:t>
            </a:r>
            <a:r>
              <a:rPr lang="en-US" sz="2000" b="1" dirty="0" err="1">
                <a:solidFill>
                  <a:schemeClr val="tx1"/>
                </a:solidFill>
              </a:rPr>
              <a:t>harow</a:t>
            </a:r>
            <a:r>
              <a:rPr lang="en-US" sz="2000" b="1" dirty="0" smtClean="0">
                <a:solidFill>
                  <a:schemeClr val="tx1"/>
                </a:solidFill>
              </a:rPr>
              <a:t>!" </a:t>
            </a:r>
            <a:r>
              <a:rPr lang="en-US" sz="2000" b="1" dirty="0">
                <a:solidFill>
                  <a:schemeClr val="tx1"/>
                </a:solidFill>
              </a:rPr>
              <a:t>in the street.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 </a:t>
            </a:r>
            <a:r>
              <a:rPr lang="en-US" sz="2000" b="1" dirty="0" err="1">
                <a:solidFill>
                  <a:schemeClr val="tx1"/>
                </a:solidFill>
              </a:rPr>
              <a:t>neighbours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alle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bothe</a:t>
            </a:r>
            <a:r>
              <a:rPr lang="en-US" sz="2000" b="1" dirty="0">
                <a:solidFill>
                  <a:schemeClr val="tx1"/>
                </a:solidFill>
              </a:rPr>
              <a:t> small and great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In </a:t>
            </a:r>
            <a:r>
              <a:rPr lang="en-US" sz="2000" b="1" dirty="0" err="1">
                <a:solidFill>
                  <a:schemeClr val="tx1"/>
                </a:solidFill>
              </a:rPr>
              <a:t>ranne</a:t>
            </a:r>
            <a:r>
              <a:rPr lang="en-US" sz="2000" b="1" dirty="0">
                <a:solidFill>
                  <a:schemeClr val="tx1"/>
                </a:solidFill>
              </a:rPr>
              <a:t>, for to </a:t>
            </a:r>
            <a:r>
              <a:rPr lang="en-US" sz="2000" b="1" dirty="0" err="1">
                <a:solidFill>
                  <a:schemeClr val="tx1"/>
                </a:solidFill>
              </a:rPr>
              <a:t>gauren</a:t>
            </a:r>
            <a:r>
              <a:rPr lang="en-US" sz="2000" b="1" dirty="0">
                <a:solidFill>
                  <a:schemeClr val="tx1"/>
                </a:solidFill>
              </a:rPr>
              <a:t>* on this man,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stare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yet in </a:t>
            </a:r>
            <a:r>
              <a:rPr lang="en-US" sz="2000" b="1" dirty="0" err="1">
                <a:solidFill>
                  <a:schemeClr val="tx1"/>
                </a:solidFill>
              </a:rPr>
              <a:t>swoone</a:t>
            </a:r>
            <a:r>
              <a:rPr lang="en-US" sz="2000" b="1" dirty="0">
                <a:solidFill>
                  <a:schemeClr val="tx1"/>
                </a:solidFill>
              </a:rPr>
              <a:t> lay, both pale and wan: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with the fall he broken had his arm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But stand he must unto his </a:t>
            </a:r>
            <a:r>
              <a:rPr lang="en-US" sz="2000" b="1" dirty="0" err="1">
                <a:solidFill>
                  <a:schemeClr val="tx1"/>
                </a:solidFill>
              </a:rPr>
              <a:t>owen</a:t>
            </a:r>
            <a:r>
              <a:rPr lang="en-US" sz="2000" b="1" dirty="0">
                <a:solidFill>
                  <a:schemeClr val="tx1"/>
                </a:solidFill>
              </a:rPr>
              <a:t> harm,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when he </a:t>
            </a:r>
            <a:r>
              <a:rPr lang="en-US" sz="2000" b="1" dirty="0" err="1">
                <a:solidFill>
                  <a:schemeClr val="tx1"/>
                </a:solidFill>
              </a:rPr>
              <a:t>spake</a:t>
            </a:r>
            <a:r>
              <a:rPr lang="en-US" sz="2000" b="1" dirty="0">
                <a:solidFill>
                  <a:schemeClr val="tx1"/>
                </a:solidFill>
              </a:rPr>
              <a:t>, he was anon borne down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With Hendy Nicholas and </a:t>
            </a:r>
            <a:r>
              <a:rPr lang="en-US" sz="2000" b="1" dirty="0" err="1">
                <a:solidFill>
                  <a:schemeClr val="tx1"/>
                </a:solidFill>
              </a:rPr>
              <a:t>Alisoun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They told to every man that he was wood*;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mad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was </a:t>
            </a:r>
            <a:r>
              <a:rPr lang="en-US" sz="2000" b="1" dirty="0" err="1">
                <a:solidFill>
                  <a:schemeClr val="tx1"/>
                </a:solidFill>
              </a:rPr>
              <a:t>aghaste</a:t>
            </a:r>
            <a:r>
              <a:rPr lang="en-US" sz="2000" b="1" dirty="0">
                <a:solidFill>
                  <a:schemeClr val="tx1"/>
                </a:solidFill>
              </a:rPr>
              <a:t>* so of </a:t>
            </a:r>
            <a:r>
              <a:rPr lang="en-US" sz="2000" b="1" dirty="0" err="1">
                <a:solidFill>
                  <a:schemeClr val="tx1"/>
                </a:solidFill>
              </a:rPr>
              <a:t>Noe's</a:t>
            </a:r>
            <a:r>
              <a:rPr lang="en-US" sz="2000" b="1" dirty="0">
                <a:solidFill>
                  <a:schemeClr val="tx1"/>
                </a:solidFill>
              </a:rPr>
              <a:t> flood, *afraid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Through phantasy, that of his vanity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He had y-bought him kneading-</a:t>
            </a:r>
            <a:r>
              <a:rPr lang="en-US" sz="2000" b="1" dirty="0" err="1">
                <a:solidFill>
                  <a:schemeClr val="tx1"/>
                </a:solidFill>
              </a:rPr>
              <a:t>tubbes</a:t>
            </a:r>
            <a:r>
              <a:rPr lang="en-US" sz="2000" b="1" dirty="0">
                <a:solidFill>
                  <a:schemeClr val="tx1"/>
                </a:solidFill>
              </a:rPr>
              <a:t> three,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had them hanged in the roof above;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that he prayed them for </a:t>
            </a:r>
            <a:r>
              <a:rPr lang="en-US" sz="2000" b="1" dirty="0" err="1">
                <a:solidFill>
                  <a:schemeClr val="tx1"/>
                </a:solidFill>
              </a:rPr>
              <a:t>Godde's</a:t>
            </a:r>
            <a:r>
              <a:rPr lang="en-US" sz="2000" b="1" dirty="0">
                <a:solidFill>
                  <a:schemeClr val="tx1"/>
                </a:solidFill>
              </a:rPr>
              <a:t> love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To </a:t>
            </a:r>
            <a:r>
              <a:rPr lang="en-US" sz="2000" b="1" dirty="0" err="1">
                <a:solidFill>
                  <a:schemeClr val="tx1"/>
                </a:solidFill>
              </a:rPr>
              <a:t>sitten</a:t>
            </a:r>
            <a:r>
              <a:rPr lang="en-US" sz="2000" b="1" dirty="0">
                <a:solidFill>
                  <a:schemeClr val="tx1"/>
                </a:solidFill>
              </a:rPr>
              <a:t> in the roof for company.</a:t>
            </a:r>
          </a:p>
        </p:txBody>
      </p:sp>
    </p:spTree>
    <p:extLst>
      <p:ext uri="{BB962C8B-B14F-4D97-AF65-F5344CB8AC3E}">
        <p14:creationId xmlns:p14="http://schemas.microsoft.com/office/powerpoint/2010/main" val="2760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2.google.com/images?q=tbn:ANd9GcSJpojJfqARR2oDIYyo2vXVIYSNDk7IuZo9iSwMLRr2uZF-J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967" y="533400"/>
            <a:ext cx="3560997" cy="236968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The folk </a:t>
            </a:r>
            <a:r>
              <a:rPr lang="en-US" sz="2000" b="1" dirty="0" err="1">
                <a:solidFill>
                  <a:schemeClr val="tx1"/>
                </a:solidFill>
              </a:rPr>
              <a:t>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laughen</a:t>
            </a:r>
            <a:r>
              <a:rPr lang="en-US" sz="2000" b="1" dirty="0">
                <a:solidFill>
                  <a:schemeClr val="tx1"/>
                </a:solidFill>
              </a:rPr>
              <a:t> at his phantasy.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Into the roof they </a:t>
            </a:r>
            <a:r>
              <a:rPr lang="en-US" sz="2000" b="1" dirty="0" err="1">
                <a:solidFill>
                  <a:schemeClr val="tx1"/>
                </a:solidFill>
              </a:rPr>
              <a:t>kyken</a:t>
            </a:r>
            <a:r>
              <a:rPr lang="en-US" sz="2000" b="1" dirty="0">
                <a:solidFill>
                  <a:schemeClr val="tx1"/>
                </a:solidFill>
              </a:rPr>
              <a:t>* and they gape,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peep, look.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turned all his harm into a jape*.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jest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</a:t>
            </a:r>
            <a:r>
              <a:rPr lang="en-US" sz="2000" b="1" dirty="0" err="1">
                <a:solidFill>
                  <a:schemeClr val="tx1"/>
                </a:solidFill>
              </a:rPr>
              <a:t>whatsoe'er</a:t>
            </a:r>
            <a:r>
              <a:rPr lang="en-US" sz="2000" b="1" dirty="0">
                <a:solidFill>
                  <a:schemeClr val="tx1"/>
                </a:solidFill>
              </a:rPr>
              <a:t> this carpenter </a:t>
            </a:r>
            <a:r>
              <a:rPr lang="en-US" sz="2000" b="1" dirty="0" err="1">
                <a:solidFill>
                  <a:schemeClr val="tx1"/>
                </a:solidFill>
              </a:rPr>
              <a:t>answer'd</a:t>
            </a:r>
            <a:r>
              <a:rPr lang="en-US" sz="2000" b="1" dirty="0">
                <a:solidFill>
                  <a:schemeClr val="tx1"/>
                </a:solidFill>
              </a:rPr>
              <a:t>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It was for </a:t>
            </a:r>
            <a:r>
              <a:rPr lang="en-US" sz="2000" b="1" dirty="0" err="1">
                <a:solidFill>
                  <a:schemeClr val="tx1"/>
                </a:solidFill>
              </a:rPr>
              <a:t>nought</a:t>
            </a:r>
            <a:r>
              <a:rPr lang="en-US" sz="2000" b="1" dirty="0">
                <a:solidFill>
                  <a:schemeClr val="tx1"/>
                </a:solidFill>
              </a:rPr>
              <a:t>, no man his reason heard.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With </a:t>
            </a:r>
            <a:r>
              <a:rPr lang="en-US" sz="2000" b="1" dirty="0" err="1">
                <a:solidFill>
                  <a:schemeClr val="tx1"/>
                </a:solidFill>
              </a:rPr>
              <a:t>oathes</a:t>
            </a:r>
            <a:r>
              <a:rPr lang="en-US" sz="2000" b="1" dirty="0">
                <a:solidFill>
                  <a:schemeClr val="tx1"/>
                </a:solidFill>
              </a:rPr>
              <a:t> great he was so sworn adown,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That he was </a:t>
            </a:r>
            <a:r>
              <a:rPr lang="en-US" sz="2000" b="1" dirty="0" err="1">
                <a:solidFill>
                  <a:schemeClr val="tx1"/>
                </a:solidFill>
              </a:rPr>
              <a:t>holden</a:t>
            </a:r>
            <a:r>
              <a:rPr lang="en-US" sz="2000" b="1" dirty="0">
                <a:solidFill>
                  <a:schemeClr val="tx1"/>
                </a:solidFill>
              </a:rPr>
              <a:t> wood in all the town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For every clerk anon right held with other;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They said, "The man was wood, my </a:t>
            </a:r>
            <a:r>
              <a:rPr lang="en-US" sz="2000" b="1" dirty="0" err="1">
                <a:solidFill>
                  <a:schemeClr val="tx1"/>
                </a:solidFill>
              </a:rPr>
              <a:t>leve</a:t>
            </a:r>
            <a:r>
              <a:rPr lang="en-US" sz="2000" b="1" dirty="0">
                <a:solidFill>
                  <a:schemeClr val="tx1"/>
                </a:solidFill>
              </a:rPr>
              <a:t>* brother;" 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dear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every </a:t>
            </a:r>
            <a:r>
              <a:rPr lang="en-US" sz="2000" b="1" dirty="0" err="1">
                <a:solidFill>
                  <a:schemeClr val="tx1"/>
                </a:solidFill>
              </a:rPr>
              <a:t>wight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laughen</a:t>
            </a:r>
            <a:r>
              <a:rPr lang="en-US" sz="2000" b="1" dirty="0">
                <a:solidFill>
                  <a:schemeClr val="tx1"/>
                </a:solidFill>
              </a:rPr>
              <a:t> at his strife.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Thus </a:t>
            </a:r>
            <a:r>
              <a:rPr lang="en-US" sz="2000" b="1" dirty="0" err="1">
                <a:solidFill>
                  <a:schemeClr val="tx1"/>
                </a:solidFill>
              </a:rPr>
              <a:t>swived</a:t>
            </a:r>
            <a:r>
              <a:rPr lang="en-US" sz="2000" b="1" dirty="0">
                <a:solidFill>
                  <a:schemeClr val="tx1"/>
                </a:solidFill>
              </a:rPr>
              <a:t>* was the </a:t>
            </a:r>
            <a:r>
              <a:rPr lang="en-US" sz="2000" b="1" dirty="0" err="1">
                <a:solidFill>
                  <a:schemeClr val="tx1"/>
                </a:solidFill>
              </a:rPr>
              <a:t>carpentere's</a:t>
            </a:r>
            <a:r>
              <a:rPr lang="en-US" sz="2000" b="1" dirty="0">
                <a:solidFill>
                  <a:schemeClr val="tx1"/>
                </a:solidFill>
              </a:rPr>
              <a:t> wife,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enjoyed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For all his keeping* and his jealousy; </a:t>
            </a:r>
            <a:r>
              <a:rPr lang="en-US" sz="2000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care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</a:t>
            </a:r>
            <a:r>
              <a:rPr lang="en-US" sz="2000" b="1" dirty="0" err="1">
                <a:solidFill>
                  <a:schemeClr val="tx1"/>
                </a:solidFill>
              </a:rPr>
              <a:t>Absolon</a:t>
            </a:r>
            <a:r>
              <a:rPr lang="en-US" sz="2000" b="1" dirty="0">
                <a:solidFill>
                  <a:schemeClr val="tx1"/>
                </a:solidFill>
              </a:rPr>
              <a:t> hath </a:t>
            </a:r>
            <a:r>
              <a:rPr lang="en-US" sz="2000" b="1" dirty="0" err="1">
                <a:solidFill>
                  <a:schemeClr val="tx1"/>
                </a:solidFill>
              </a:rPr>
              <a:t>kiss'd</a:t>
            </a:r>
            <a:r>
              <a:rPr lang="en-US" sz="2000" b="1" dirty="0">
                <a:solidFill>
                  <a:schemeClr val="tx1"/>
                </a:solidFill>
              </a:rPr>
              <a:t> her nether eye;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Nicholas is scalded in the tout.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This tale is done, and God save all the rout*. </a:t>
            </a:r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r>
              <a:rPr lang="en-US" sz="2000" b="1" dirty="0" smtClean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37818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Miller’s Tale Recap </a:t>
            </a:r>
            <a:br>
              <a:rPr lang="en-US" dirty="0" smtClean="0"/>
            </a:br>
            <a:r>
              <a:rPr lang="en-US" dirty="0" smtClean="0"/>
              <a:t>(16 +4</a:t>
            </a:r>
            <a:r>
              <a:rPr lang="en-US" sz="3600" dirty="0" smtClean="0"/>
              <a:t>EC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Who farted?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How did the townspeople react to the Carpenter breaking his arm?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What are the names of the men who are in love with </a:t>
            </a:r>
            <a:r>
              <a:rPr lang="en-US" b="1" dirty="0" err="1" smtClean="0">
                <a:solidFill>
                  <a:schemeClr val="tx1"/>
                </a:solidFill>
              </a:rPr>
              <a:t>Alisoun</a:t>
            </a:r>
            <a:r>
              <a:rPr lang="en-US" b="1" dirty="0" smtClean="0">
                <a:solidFill>
                  <a:schemeClr val="tx1"/>
                </a:solidFill>
              </a:rPr>
              <a:t> (the Carpenter’s wife) in The Miller’s Tale?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What did the carpenter believe was going to happen to the Earth?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Extra Credit (4 </a:t>
            </a:r>
            <a:r>
              <a:rPr lang="en-US" b="1" dirty="0" err="1" smtClean="0">
                <a:solidFill>
                  <a:schemeClr val="tx1"/>
                </a:solidFill>
              </a:rPr>
              <a:t>pts</a:t>
            </a:r>
            <a:r>
              <a:rPr lang="en-US" b="1" dirty="0" smtClean="0">
                <a:solidFill>
                  <a:schemeClr val="tx1"/>
                </a:solidFill>
              </a:rPr>
              <a:t>, 2 </a:t>
            </a:r>
            <a:r>
              <a:rPr lang="en-US" b="1" dirty="0" err="1" smtClean="0">
                <a:solidFill>
                  <a:schemeClr val="tx1"/>
                </a:solidFill>
              </a:rPr>
              <a:t>pts</a:t>
            </a:r>
            <a:r>
              <a:rPr lang="en-US" b="1" dirty="0" smtClean="0">
                <a:solidFill>
                  <a:schemeClr val="tx1"/>
                </a:solidFill>
              </a:rPr>
              <a:t> per sentence)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	Why did the carpenter believe what Nicholas was saying to him?</a:t>
            </a:r>
            <a:r>
              <a:rPr lang="en-US" b="1" dirty="0">
                <a:solidFill>
                  <a:schemeClr val="tx1"/>
                </a:solidFill>
              </a:rPr>
              <a:t>	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2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ncrypted-tbn2.google.com/images?q=tbn:ANd9GcQaq2V_baXSI2RBHsYI1CPLAVP1udjXlImUinI1jcw4KX5R0t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95402"/>
            <a:ext cx="4191000" cy="462185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Blame not me, if that ye choose amiss.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 Miller is a churl, ye know well this,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So was the Reeve, with many other </a:t>
            </a:r>
            <a:r>
              <a:rPr lang="en-US" sz="2000" b="1" dirty="0" err="1">
                <a:solidFill>
                  <a:schemeClr val="tx1"/>
                </a:solidFill>
              </a:rPr>
              <a:t>mo</a:t>
            </a:r>
            <a:r>
              <a:rPr lang="en-US" sz="2000" b="1" dirty="0">
                <a:solidFill>
                  <a:schemeClr val="tx1"/>
                </a:solidFill>
              </a:rPr>
              <a:t>',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harlotry* they </a:t>
            </a:r>
            <a:r>
              <a:rPr lang="en-US" sz="2000" b="1" dirty="0" err="1">
                <a:solidFill>
                  <a:schemeClr val="tx1"/>
                </a:solidFill>
              </a:rPr>
              <a:t>tolde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bothe</a:t>
            </a:r>
            <a:r>
              <a:rPr lang="en-US" sz="2000" b="1" dirty="0">
                <a:solidFill>
                  <a:schemeClr val="tx1"/>
                </a:solidFill>
              </a:rPr>
              <a:t> two. </a:t>
            </a:r>
            <a:r>
              <a:rPr lang="en-US" sz="2000" b="1" dirty="0">
                <a:solidFill>
                  <a:schemeClr val="tx1"/>
                </a:solidFill>
              </a:rPr>
              <a:t>				</a:t>
            </a:r>
            <a:r>
              <a:rPr lang="en-US" sz="2000" b="1" dirty="0">
                <a:solidFill>
                  <a:srgbClr val="00B050"/>
                </a:solidFill>
              </a:rPr>
              <a:t>*ribald </a:t>
            </a:r>
            <a:r>
              <a:rPr lang="en-US" sz="2000" b="1" dirty="0">
                <a:solidFill>
                  <a:srgbClr val="00B050"/>
                </a:solidFill>
              </a:rPr>
              <a:t>tales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*</a:t>
            </a:r>
            <a:r>
              <a:rPr lang="en-US" sz="2000" b="1" dirty="0" err="1">
                <a:solidFill>
                  <a:schemeClr val="tx1"/>
                </a:solidFill>
              </a:rPr>
              <a:t>Avise</a:t>
            </a:r>
            <a:r>
              <a:rPr lang="en-US" sz="2000" b="1" dirty="0">
                <a:solidFill>
                  <a:schemeClr val="tx1"/>
                </a:solidFill>
              </a:rPr>
              <a:t> you* now, and put me out of blame; </a:t>
            </a:r>
            <a:r>
              <a:rPr lang="en-US" sz="2000" b="1" dirty="0">
                <a:solidFill>
                  <a:schemeClr val="tx1"/>
                </a:solidFill>
              </a:rPr>
              <a:t>	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be warned*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rgbClr val="00B0F0"/>
                </a:solidFill>
              </a:rPr>
              <a:t>And eke men should not make earnest of game*. </a:t>
            </a:r>
            <a:r>
              <a:rPr lang="en-US" sz="2000" b="1" dirty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rgbClr val="00B050"/>
                </a:solidFill>
              </a:rPr>
              <a:t>*</a:t>
            </a:r>
            <a:r>
              <a:rPr lang="en-US" sz="2000" b="1" dirty="0">
                <a:solidFill>
                  <a:srgbClr val="00B050"/>
                </a:solidFill>
              </a:rPr>
              <a:t>jest, fun</a:t>
            </a:r>
          </a:p>
        </p:txBody>
      </p:sp>
    </p:spTree>
    <p:extLst>
      <p:ext uri="{BB962C8B-B14F-4D97-AF65-F5344CB8AC3E}">
        <p14:creationId xmlns:p14="http://schemas.microsoft.com/office/powerpoint/2010/main" val="422790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600200"/>
          </a:xfrm>
        </p:spPr>
        <p:txBody>
          <a:bodyPr/>
          <a:lstStyle/>
          <a:p>
            <a:r>
              <a:rPr lang="en-US" dirty="0" smtClean="0"/>
              <a:t>Miller’s Prologue Recap </a:t>
            </a:r>
            <a:br>
              <a:rPr lang="en-US" dirty="0" smtClean="0"/>
            </a:br>
            <a:r>
              <a:rPr lang="en-US" dirty="0" smtClean="0"/>
              <a:t>(20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2"/>
            <a:ext cx="9144000" cy="48307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Who does the Host ask to tell the next tale? (Hint: It's not the Miller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Why </a:t>
            </a:r>
            <a:r>
              <a:rPr lang="en-US" b="1" dirty="0">
                <a:solidFill>
                  <a:schemeClr val="tx1"/>
                </a:solidFill>
              </a:rPr>
              <a:t>is the Miller all pale and why is he having trouble keeping in the saddle as the pilgrims ride?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How does the Miller say his tale will compare to the Knight’s Tale?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If </a:t>
            </a:r>
            <a:r>
              <a:rPr lang="en-US" b="1" dirty="0">
                <a:solidFill>
                  <a:schemeClr val="tx1"/>
                </a:solidFill>
              </a:rPr>
              <a:t>the Miller misspeaks or says anything wrongly, what does he ask the audience to blame?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b="1" dirty="0">
                <a:solidFill>
                  <a:schemeClr val="tx1"/>
                </a:solidFill>
              </a:rPr>
              <a:t>His writer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b="1" dirty="0">
                <a:solidFill>
                  <a:schemeClr val="tx1"/>
                </a:solidFill>
              </a:rPr>
              <a:t>His Ale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b="1" dirty="0">
                <a:solidFill>
                  <a:schemeClr val="tx1"/>
                </a:solidFill>
              </a:rPr>
              <a:t>The time of day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b="1" dirty="0">
                <a:solidFill>
                  <a:schemeClr val="tx1"/>
                </a:solidFill>
              </a:rPr>
              <a:t>His tiny </a:t>
            </a:r>
            <a:r>
              <a:rPr lang="en-US" b="1" dirty="0" smtClean="0">
                <a:solidFill>
                  <a:schemeClr val="tx1"/>
                </a:solidFill>
              </a:rPr>
              <a:t>horse</a:t>
            </a:r>
          </a:p>
          <a:p>
            <a:pPr marL="800100" lvl="1" indent="-3429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Why does the narrator say he "must" recount what the Miller said, even though his story is a "</a:t>
            </a:r>
            <a:r>
              <a:rPr lang="en-US" b="1" dirty="0" err="1">
                <a:solidFill>
                  <a:schemeClr val="tx1"/>
                </a:solidFill>
              </a:rPr>
              <a:t>harlotrye</a:t>
            </a:r>
            <a:r>
              <a:rPr lang="en-US" b="1" dirty="0" smtClean="0">
                <a:solidFill>
                  <a:schemeClr val="tx1"/>
                </a:solidFill>
              </a:rPr>
              <a:t>"?</a:t>
            </a: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47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Miller’s Tale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encrypted-tbn0.google.com/images?q=tbn:ANd9GcRh7fLScGxIFZFynZXm6Cvk4F5DpFDi9RFKk54qA6Pi0tjKTVB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3581400" cy="480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16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1084</Words>
  <Application>Microsoft Office PowerPoint</Application>
  <PresentationFormat>On-screen Show (4:3)</PresentationFormat>
  <Paragraphs>257</Paragraphs>
  <Slides>52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</vt:lpstr>
      <vt:lpstr>Calibri</vt:lpstr>
      <vt:lpstr>Century Gothic</vt:lpstr>
      <vt:lpstr>Courier New</vt:lpstr>
      <vt:lpstr>Palatino Linotype</vt:lpstr>
      <vt:lpstr>Executive</vt:lpstr>
      <vt:lpstr>The Miller’s Tale Prologue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Miller’s Prologue Recap  (20 pts)</vt:lpstr>
      <vt:lpstr>The Miller’s Tale</vt:lpstr>
      <vt:lpstr>Or...</vt:lpstr>
      <vt:lpstr>The Tale of   Why you shouldn’t leave your sexy wife alone, believe in Astrology, or Trust people named Nicholas in general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Miller Check #1 16 Points</vt:lpstr>
      <vt:lpstr>Characters so far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Miller’s Check #2 16 Points</vt:lpstr>
      <vt:lpstr>Miller’s Tale Recap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Miller’s Tale Recap  (16 +4EC)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Miller’s Tale Prologue</dc:title>
  <dc:creator>John Brewer</dc:creator>
  <cp:lastModifiedBy>John Brewer</cp:lastModifiedBy>
  <cp:revision>1</cp:revision>
  <dcterms:created xsi:type="dcterms:W3CDTF">2014-06-10T13:26:30Z</dcterms:created>
  <dcterms:modified xsi:type="dcterms:W3CDTF">2014-06-10T13:26:33Z</dcterms:modified>
</cp:coreProperties>
</file>