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3" r:id="rId4"/>
    <p:sldId id="272" r:id="rId5"/>
    <p:sldId id="273" r:id="rId6"/>
    <p:sldId id="274" r:id="rId7"/>
    <p:sldId id="275" r:id="rId8"/>
    <p:sldId id="284" r:id="rId9"/>
    <p:sldId id="276" r:id="rId10"/>
    <p:sldId id="283" r:id="rId11"/>
    <p:sldId id="277" r:id="rId12"/>
    <p:sldId id="285" r:id="rId13"/>
    <p:sldId id="287" r:id="rId14"/>
    <p:sldId id="278" r:id="rId15"/>
    <p:sldId id="286" r:id="rId16"/>
    <p:sldId id="279" r:id="rId17"/>
    <p:sldId id="266" r:id="rId18"/>
    <p:sldId id="267" r:id="rId19"/>
    <p:sldId id="268" r:id="rId20"/>
    <p:sldId id="288" r:id="rId21"/>
    <p:sldId id="291" r:id="rId22"/>
    <p:sldId id="281" r:id="rId23"/>
    <p:sldId id="270" r:id="rId24"/>
    <p:sldId id="289" r:id="rId25"/>
    <p:sldId id="290" r:id="rId26"/>
    <p:sldId id="282" r:id="rId27"/>
    <p:sldId id="258" r:id="rId28"/>
    <p:sldId id="271" r:id="rId29"/>
    <p:sldId id="280" r:id="rId30"/>
    <p:sldId id="293" r:id="rId31"/>
    <p:sldId id="292" r:id="rId32"/>
    <p:sldId id="262" r:id="rId33"/>
    <p:sldId id="294" r:id="rId34"/>
  </p:sldIdLst>
  <p:sldSz cx="9144000" cy="6858000" type="screen4x3"/>
  <p:notesSz cx="6858000" cy="9144000"/>
  <p:custDataLst>
    <p:tags r:id="rId3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55" autoAdjust="0"/>
    <p:restoredTop sz="94660"/>
  </p:normalViewPr>
  <p:slideViewPr>
    <p:cSldViewPr>
      <p:cViewPr varScale="1">
        <p:scale>
          <a:sx n="90" d="100"/>
          <a:sy n="90" d="100"/>
        </p:scale>
        <p:origin x="-45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10/7/2013</a:t>
            </a:fld>
            <a:endParaRPr lang="en-US"/>
          </a:p>
        </p:txBody>
      </p:sp>
      <p:sp>
        <p:nvSpPr>
          <p:cNvPr id="8" name="Slide Number Placeholder 7"/>
          <p:cNvSpPr>
            <a:spLocks noGrp="1"/>
          </p:cNvSpPr>
          <p:nvPr>
            <p:ph type="sldNum" sz="quarter" idx="11"/>
          </p:nvPr>
        </p:nvSpPr>
        <p:spPr/>
        <p:txBody>
          <a:bodyPr/>
          <a:lstStyle/>
          <a:p>
            <a:fld id="{91974DF9-AD47-4691-BA21-BBFCE3637A9A}" type="slidenum">
              <a:rPr kumimoji="0" lang="en-US" smtClean="0"/>
              <a:pPr eaLnBrk="1" latinLnBrk="0" hangingPunct="1"/>
              <a:t>‹#›</a:t>
            </a:fld>
            <a:endParaRPr kumimoji="0" lang="en-US"/>
          </a:p>
        </p:txBody>
      </p:sp>
      <p:sp>
        <p:nvSpPr>
          <p:cNvPr id="9" name="Footer Placeholder 8"/>
          <p:cNvSpPr>
            <a:spLocks noGrp="1"/>
          </p:cNvSpPr>
          <p:nvPr>
            <p:ph type="ftr" sz="quarter" idx="12"/>
          </p:nvPr>
        </p:nvSpPr>
        <p:spPr/>
        <p:txBody>
          <a:bodyPr/>
          <a:lstStyle/>
          <a:p>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10/7/2013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10/7/2013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10/7/2013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10/7/2013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10/7/2013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10/7/2013</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10/7/2013</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10/7/2013</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10/7/2013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10/7/2013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eaLnBrk="1" latinLnBrk="0" hangingPunct="1"/>
            <a:fld id="{C699CB88-5E1A-4FAC-892A-60949ACB1F6F}" type="datetimeFigureOut">
              <a:rPr lang="en-US" smtClean="0"/>
              <a:pPr eaLnBrk="1" latinLnBrk="0" hangingPunct="1"/>
              <a:t>10/7/2013</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kumimoji="0"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91974DF9-AD47-4691-BA21-BBFCE3637A9A}" type="slidenum">
              <a:rPr kumimoji="0" lang="en-US" smtClean="0"/>
              <a:pPr eaLnBrk="1" latinLnBrk="0" hangingPunct="1"/>
              <a:t>‹#›</a:t>
            </a:fld>
            <a:endParaRPr kumimoji="0"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play.rit.edu/"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link.springer.com/content/pdf/10.1007/s11423-007-9055-4.pdf" TargetMode="External"/><Relationship Id="rId2" Type="http://schemas.openxmlformats.org/officeDocument/2006/relationships/hyperlink" Target="http://clab.iat.sfu.ca/uploads/Main/Stott-Gamification.pdf" TargetMode="External"/><Relationship Id="rId1" Type="http://schemas.openxmlformats.org/officeDocument/2006/relationships/slideLayout" Target="../slideLayouts/slideLayout2.xml"/><Relationship Id="rId4" Type="http://schemas.openxmlformats.org/officeDocument/2006/relationships/hyperlink" Target="http://courseweb.lis.illinois.edu/~bnsmith3/gaming/files/Annetta.pdf" TargetMode="Externa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14400"/>
            <a:ext cx="9144000" cy="4724400"/>
          </a:xfrm>
        </p:spPr>
        <p:txBody>
          <a:bodyPr/>
          <a:lstStyle/>
          <a:p>
            <a:r>
              <a:rPr lang="en-US" dirty="0" smtClean="0"/>
              <a:t>Gamification </a:t>
            </a:r>
            <a:br>
              <a:rPr lang="en-US" dirty="0" smtClean="0"/>
            </a:br>
            <a:r>
              <a:rPr lang="en-US" dirty="0" smtClean="0"/>
              <a:t>in JCPS</a:t>
            </a:r>
            <a:br>
              <a:rPr lang="en-US" dirty="0" smtClean="0"/>
            </a:br>
            <a:endParaRPr lang="en-US" sz="4000" dirty="0"/>
          </a:p>
        </p:txBody>
      </p:sp>
      <p:sp>
        <p:nvSpPr>
          <p:cNvPr id="3" name="Subtitle 2"/>
          <p:cNvSpPr>
            <a:spLocks noGrp="1"/>
          </p:cNvSpPr>
          <p:nvPr>
            <p:ph type="subTitle" idx="1"/>
          </p:nvPr>
        </p:nvSpPr>
        <p:spPr/>
        <p:txBody>
          <a:bodyPr/>
          <a:lstStyle/>
          <a:p>
            <a:r>
              <a:rPr lang="en-US" b="1" dirty="0" smtClean="0"/>
              <a:t>The Phoenix School of Discovery</a:t>
            </a:r>
            <a:endParaRPr lang="en-US" b="1" dirty="0"/>
          </a:p>
        </p:txBody>
      </p:sp>
      <p:pic>
        <p:nvPicPr>
          <p:cNvPr id="1026" name="Picture 2" descr="http://phoenixschoolofdiscovery.weebly.com/uploads/7/0/5/5/7055951/13454216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810000"/>
            <a:ext cx="9501944" cy="304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01743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600200"/>
          </a:xfrm>
        </p:spPr>
        <p:txBody>
          <a:bodyPr/>
          <a:lstStyle/>
          <a:p>
            <a:r>
              <a:rPr lang="en-US" dirty="0" smtClean="0"/>
              <a:t>Buy-In</a:t>
            </a:r>
            <a:br>
              <a:rPr lang="en-US" dirty="0" smtClean="0"/>
            </a:br>
            <a:r>
              <a:rPr lang="en-US" dirty="0" smtClean="0"/>
              <a:t>How it works in practice</a:t>
            </a:r>
            <a:endParaRPr lang="en-US" dirty="0"/>
          </a:p>
        </p:txBody>
      </p:sp>
      <p:sp>
        <p:nvSpPr>
          <p:cNvPr id="3" name="Content Placeholder 2"/>
          <p:cNvSpPr>
            <a:spLocks noGrp="1"/>
          </p:cNvSpPr>
          <p:nvPr>
            <p:ph idx="1"/>
          </p:nvPr>
        </p:nvSpPr>
        <p:spPr>
          <a:xfrm>
            <a:off x="0" y="1600200"/>
            <a:ext cx="9144000" cy="5257800"/>
          </a:xfrm>
        </p:spPr>
        <p:txBody>
          <a:bodyPr/>
          <a:lstStyle/>
          <a:p>
            <a:r>
              <a:rPr lang="en-US" b="1" dirty="0" smtClean="0">
                <a:solidFill>
                  <a:schemeClr val="tx1"/>
                </a:solidFill>
              </a:rPr>
              <a:t>Keep the Excel spreadsheet up at all times</a:t>
            </a:r>
          </a:p>
          <a:p>
            <a:r>
              <a:rPr lang="en-US" b="1" dirty="0" smtClean="0">
                <a:solidFill>
                  <a:schemeClr val="tx1"/>
                </a:solidFill>
              </a:rPr>
              <a:t>Update the XP immediately</a:t>
            </a:r>
          </a:p>
          <a:p>
            <a:r>
              <a:rPr lang="en-US" b="1" dirty="0" smtClean="0">
                <a:solidFill>
                  <a:schemeClr val="tx1"/>
                </a:solidFill>
              </a:rPr>
              <a:t>Create interesting Titles</a:t>
            </a:r>
          </a:p>
          <a:p>
            <a:r>
              <a:rPr lang="en-US" b="1" dirty="0" smtClean="0">
                <a:solidFill>
                  <a:schemeClr val="tx1"/>
                </a:solidFill>
              </a:rPr>
              <a:t>Label activities so that the students are excited about doing the activities.</a:t>
            </a:r>
            <a:endParaRPr lang="en-US" b="1" dirty="0">
              <a:solidFill>
                <a:schemeClr val="tx1"/>
              </a:solidFill>
            </a:endParaRPr>
          </a:p>
        </p:txBody>
      </p:sp>
      <p:sp>
        <p:nvSpPr>
          <p:cNvPr id="4" name="TextBox 3"/>
          <p:cNvSpPr txBox="1"/>
          <p:nvPr/>
        </p:nvSpPr>
        <p:spPr>
          <a:xfrm>
            <a:off x="8766974" y="6465332"/>
            <a:ext cx="377026" cy="369332"/>
          </a:xfrm>
          <a:prstGeom prst="rect">
            <a:avLst/>
          </a:prstGeom>
          <a:noFill/>
        </p:spPr>
        <p:txBody>
          <a:bodyPr wrap="none" rtlCol="0">
            <a:spAutoFit/>
          </a:bodyPr>
          <a:lstStyle/>
          <a:p>
            <a:r>
              <a:rPr lang="en-US" dirty="0" smtClean="0"/>
              <a:t>H</a:t>
            </a:r>
            <a:endParaRPr lang="en-US" dirty="0"/>
          </a:p>
        </p:txBody>
      </p:sp>
    </p:spTree>
    <p:extLst>
      <p:ext uri="{BB962C8B-B14F-4D97-AF65-F5344CB8AC3E}">
        <p14:creationId xmlns:p14="http://schemas.microsoft.com/office/powerpoint/2010/main" val="35638393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00100"/>
            <a:ext cx="8229600" cy="1600200"/>
          </a:xfrm>
        </p:spPr>
        <p:txBody>
          <a:bodyPr/>
          <a:lstStyle/>
          <a:p>
            <a:r>
              <a:rPr lang="en-US" dirty="0" smtClean="0"/>
              <a:t>Progression</a:t>
            </a:r>
            <a:endParaRPr lang="en-US" dirty="0"/>
          </a:p>
        </p:txBody>
      </p:sp>
      <p:sp>
        <p:nvSpPr>
          <p:cNvPr id="3" name="Content Placeholder 2"/>
          <p:cNvSpPr>
            <a:spLocks noGrp="1"/>
          </p:cNvSpPr>
          <p:nvPr>
            <p:ph idx="1"/>
          </p:nvPr>
        </p:nvSpPr>
        <p:spPr>
          <a:xfrm>
            <a:off x="0" y="838200"/>
            <a:ext cx="9144000" cy="6019800"/>
          </a:xfrm>
        </p:spPr>
        <p:txBody>
          <a:bodyPr>
            <a:normAutofit fontScale="92500"/>
          </a:bodyPr>
          <a:lstStyle/>
          <a:p>
            <a:r>
              <a:rPr lang="en-US" b="1" dirty="0" err="1">
                <a:solidFill>
                  <a:schemeClr val="tx1"/>
                </a:solidFill>
              </a:rPr>
              <a:t>Hackathorn</a:t>
            </a:r>
            <a:r>
              <a:rPr lang="en-US" b="1" dirty="0">
                <a:solidFill>
                  <a:schemeClr val="tx1"/>
                </a:solidFill>
              </a:rPr>
              <a:t> and Lieberman </a:t>
            </a:r>
            <a:r>
              <a:rPr lang="en-US" b="1" u="sng" dirty="0">
                <a:solidFill>
                  <a:schemeClr val="tx1"/>
                </a:solidFill>
              </a:rPr>
              <a:t>used Bloom's Taxonomy as </a:t>
            </a:r>
            <a:r>
              <a:rPr lang="en-US" b="1" u="sng" dirty="0" smtClean="0">
                <a:solidFill>
                  <a:schemeClr val="tx1"/>
                </a:solidFill>
              </a:rPr>
              <a:t>a guide </a:t>
            </a:r>
            <a:r>
              <a:rPr lang="en-US" b="1" u="sng" dirty="0">
                <a:solidFill>
                  <a:schemeClr val="tx1"/>
                </a:solidFill>
              </a:rPr>
              <a:t>in designing the progression of the course </a:t>
            </a:r>
            <a:r>
              <a:rPr lang="en-US" b="1" dirty="0" smtClean="0">
                <a:solidFill>
                  <a:schemeClr val="tx1"/>
                </a:solidFill>
              </a:rPr>
              <a:t>which required </a:t>
            </a:r>
            <a:r>
              <a:rPr lang="en-US" b="1" dirty="0">
                <a:solidFill>
                  <a:schemeClr val="tx1"/>
                </a:solidFill>
              </a:rPr>
              <a:t>students to complete a level or </a:t>
            </a:r>
            <a:r>
              <a:rPr lang="en-US" b="1" dirty="0" smtClean="0">
                <a:solidFill>
                  <a:schemeClr val="tx1"/>
                </a:solidFill>
              </a:rPr>
              <a:t>assignment satisfactorily </a:t>
            </a:r>
            <a:r>
              <a:rPr lang="en-US" b="1" dirty="0">
                <a:solidFill>
                  <a:schemeClr val="tx1"/>
                </a:solidFill>
              </a:rPr>
              <a:t>before being able to progress to the </a:t>
            </a:r>
            <a:r>
              <a:rPr lang="en-US" b="1" dirty="0" smtClean="0">
                <a:solidFill>
                  <a:schemeClr val="tx1"/>
                </a:solidFill>
              </a:rPr>
              <a:t>next. They </a:t>
            </a:r>
            <a:r>
              <a:rPr lang="en-US" b="1" dirty="0">
                <a:solidFill>
                  <a:schemeClr val="tx1"/>
                </a:solidFill>
              </a:rPr>
              <a:t>did this by incorporating lower order thinking </a:t>
            </a:r>
            <a:r>
              <a:rPr lang="en-US" b="1" dirty="0" smtClean="0">
                <a:solidFill>
                  <a:schemeClr val="tx1"/>
                </a:solidFill>
              </a:rPr>
              <a:t>skills into </a:t>
            </a:r>
            <a:r>
              <a:rPr lang="en-US" b="1" dirty="0">
                <a:solidFill>
                  <a:schemeClr val="tx1"/>
                </a:solidFill>
              </a:rPr>
              <a:t>the first stages (identifying, </a:t>
            </a:r>
            <a:r>
              <a:rPr lang="en-US" b="1" dirty="0" smtClean="0">
                <a:solidFill>
                  <a:schemeClr val="tx1"/>
                </a:solidFill>
              </a:rPr>
              <a:t>remembering, understanding</a:t>
            </a:r>
            <a:r>
              <a:rPr lang="en-US" b="1" dirty="0">
                <a:solidFill>
                  <a:schemeClr val="tx1"/>
                </a:solidFill>
              </a:rPr>
              <a:t>), progressing to higher order thinking </a:t>
            </a:r>
            <a:r>
              <a:rPr lang="en-US" b="1" dirty="0" smtClean="0">
                <a:solidFill>
                  <a:schemeClr val="tx1"/>
                </a:solidFill>
              </a:rPr>
              <a:t>skills in </a:t>
            </a:r>
            <a:r>
              <a:rPr lang="en-US" b="1" dirty="0">
                <a:solidFill>
                  <a:schemeClr val="tx1"/>
                </a:solidFill>
              </a:rPr>
              <a:t>subsequent levels (analyzing, evaluating, </a:t>
            </a:r>
            <a:r>
              <a:rPr lang="en-US" b="1" dirty="0" smtClean="0">
                <a:solidFill>
                  <a:schemeClr val="tx1"/>
                </a:solidFill>
              </a:rPr>
              <a:t>critiquing, summarizing</a:t>
            </a:r>
            <a:r>
              <a:rPr lang="en-US" b="1" dirty="0">
                <a:solidFill>
                  <a:schemeClr val="tx1"/>
                </a:solidFill>
              </a:rPr>
              <a:t>) and finally arriving at the highest </a:t>
            </a:r>
            <a:r>
              <a:rPr lang="en-US" b="1" dirty="0" smtClean="0">
                <a:solidFill>
                  <a:schemeClr val="tx1"/>
                </a:solidFill>
              </a:rPr>
              <a:t>order thinking </a:t>
            </a:r>
            <a:r>
              <a:rPr lang="en-US" b="1" dirty="0">
                <a:solidFill>
                  <a:schemeClr val="tx1"/>
                </a:solidFill>
              </a:rPr>
              <a:t>skills in the final levels (composing, </a:t>
            </a:r>
            <a:r>
              <a:rPr lang="en-US" b="1" dirty="0" smtClean="0">
                <a:solidFill>
                  <a:schemeClr val="tx1"/>
                </a:solidFill>
              </a:rPr>
              <a:t>creating, designing</a:t>
            </a:r>
            <a:r>
              <a:rPr lang="en-US" b="1" dirty="0">
                <a:solidFill>
                  <a:schemeClr val="tx1"/>
                </a:solidFill>
              </a:rPr>
              <a:t>, planning, inventing) [16</a:t>
            </a:r>
            <a:r>
              <a:rPr lang="en-US" b="1" dirty="0" smtClean="0">
                <a:solidFill>
                  <a:schemeClr val="tx1"/>
                </a:solidFill>
              </a:rPr>
              <a:t>].</a:t>
            </a:r>
          </a:p>
          <a:p>
            <a:endParaRPr lang="en-US" b="1" dirty="0">
              <a:solidFill>
                <a:schemeClr val="tx1"/>
              </a:solidFill>
            </a:endParaRPr>
          </a:p>
          <a:p>
            <a:r>
              <a:rPr lang="en-US" b="1" dirty="0">
                <a:solidFill>
                  <a:schemeClr val="tx1"/>
                </a:solidFill>
              </a:rPr>
              <a:t>This is an </a:t>
            </a:r>
            <a:r>
              <a:rPr lang="en-US" b="1" dirty="0" smtClean="0">
                <a:solidFill>
                  <a:schemeClr val="tx1"/>
                </a:solidFill>
              </a:rPr>
              <a:t>intelligent design </a:t>
            </a:r>
            <a:r>
              <a:rPr lang="en-US" b="1" dirty="0">
                <a:solidFill>
                  <a:schemeClr val="tx1"/>
                </a:solidFill>
              </a:rPr>
              <a:t>because the </a:t>
            </a:r>
            <a:r>
              <a:rPr lang="en-US" b="1" u="sng" dirty="0">
                <a:solidFill>
                  <a:schemeClr val="tx1"/>
                </a:solidFill>
              </a:rPr>
              <a:t>students will need the knowledge </a:t>
            </a:r>
            <a:r>
              <a:rPr lang="en-US" b="1" u="sng" dirty="0" smtClean="0">
                <a:solidFill>
                  <a:schemeClr val="tx1"/>
                </a:solidFill>
              </a:rPr>
              <a:t>they gained </a:t>
            </a:r>
            <a:r>
              <a:rPr lang="en-US" b="1" u="sng" dirty="0">
                <a:solidFill>
                  <a:schemeClr val="tx1"/>
                </a:solidFill>
              </a:rPr>
              <a:t>in earlier stages to successfully complete the </a:t>
            </a:r>
            <a:r>
              <a:rPr lang="en-US" b="1" u="sng" dirty="0" smtClean="0">
                <a:solidFill>
                  <a:schemeClr val="tx1"/>
                </a:solidFill>
              </a:rPr>
              <a:t>higher levels</a:t>
            </a:r>
            <a:r>
              <a:rPr lang="en-US" b="1" dirty="0">
                <a:solidFill>
                  <a:schemeClr val="tx1"/>
                </a:solidFill>
              </a:rPr>
              <a:t>. As noted by Gee previously, this a key element </a:t>
            </a:r>
            <a:r>
              <a:rPr lang="en-US" b="1" dirty="0" smtClean="0">
                <a:solidFill>
                  <a:schemeClr val="tx1"/>
                </a:solidFill>
              </a:rPr>
              <a:t>in games </a:t>
            </a:r>
            <a:r>
              <a:rPr lang="en-US" b="1" dirty="0">
                <a:solidFill>
                  <a:schemeClr val="tx1"/>
                </a:solidFill>
              </a:rPr>
              <a:t>that requires "players to integrate many of </a:t>
            </a:r>
            <a:r>
              <a:rPr lang="en-US" b="1" dirty="0" smtClean="0">
                <a:solidFill>
                  <a:schemeClr val="tx1"/>
                </a:solidFill>
              </a:rPr>
              <a:t>the separate </a:t>
            </a:r>
            <a:r>
              <a:rPr lang="en-US" b="1" dirty="0">
                <a:solidFill>
                  <a:schemeClr val="tx1"/>
                </a:solidFill>
              </a:rPr>
              <a:t>skills they have picked up in prior battles </a:t>
            </a:r>
            <a:r>
              <a:rPr lang="en-US" b="1" dirty="0" smtClean="0">
                <a:solidFill>
                  <a:schemeClr val="tx1"/>
                </a:solidFill>
              </a:rPr>
              <a:t>with lesser </a:t>
            </a:r>
            <a:r>
              <a:rPr lang="en-US" b="1" dirty="0">
                <a:solidFill>
                  <a:schemeClr val="tx1"/>
                </a:solidFill>
              </a:rPr>
              <a:t>enemies" [7] and apply them to 'boss battles'.</a:t>
            </a:r>
          </a:p>
        </p:txBody>
      </p:sp>
      <p:sp>
        <p:nvSpPr>
          <p:cNvPr id="5" name="TextBox 4"/>
          <p:cNvSpPr txBox="1"/>
          <p:nvPr/>
        </p:nvSpPr>
        <p:spPr>
          <a:xfrm>
            <a:off x="8389948" y="6483927"/>
            <a:ext cx="325730" cy="369332"/>
          </a:xfrm>
          <a:prstGeom prst="rect">
            <a:avLst/>
          </a:prstGeom>
          <a:noFill/>
        </p:spPr>
        <p:txBody>
          <a:bodyPr wrap="none" rtlCol="0">
            <a:spAutoFit/>
          </a:bodyPr>
          <a:lstStyle/>
          <a:p>
            <a:r>
              <a:rPr lang="en-US" dirty="0"/>
              <a:t>B</a:t>
            </a:r>
          </a:p>
        </p:txBody>
      </p:sp>
    </p:spTree>
    <p:extLst>
      <p:ext uri="{BB962C8B-B14F-4D97-AF65-F5344CB8AC3E}">
        <p14:creationId xmlns:p14="http://schemas.microsoft.com/office/powerpoint/2010/main" val="13800224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a:t>
            </a:r>
            <a:br>
              <a:rPr lang="en-US" dirty="0" smtClean="0"/>
            </a:br>
            <a:r>
              <a:rPr lang="en-US" dirty="0" smtClean="0"/>
              <a:t>Methods of leveling</a:t>
            </a:r>
            <a:endParaRPr lang="en-US" dirty="0"/>
          </a:p>
        </p:txBody>
      </p:sp>
      <p:sp>
        <p:nvSpPr>
          <p:cNvPr id="3" name="Content Placeholder 2"/>
          <p:cNvSpPr>
            <a:spLocks noGrp="1"/>
          </p:cNvSpPr>
          <p:nvPr>
            <p:ph idx="1"/>
          </p:nvPr>
        </p:nvSpPr>
        <p:spPr>
          <a:xfrm>
            <a:off x="0" y="1600200"/>
            <a:ext cx="8686800" cy="4865132"/>
          </a:xfrm>
        </p:spPr>
        <p:txBody>
          <a:bodyPr>
            <a:normAutofit fontScale="92500" lnSpcReduction="20000"/>
          </a:bodyPr>
          <a:lstStyle/>
          <a:p>
            <a:r>
              <a:rPr lang="en-US" sz="3600" b="1" dirty="0" smtClean="0">
                <a:solidFill>
                  <a:schemeClr val="tx1"/>
                </a:solidFill>
              </a:rPr>
              <a:t>Plan mini lessons that involve group learning</a:t>
            </a:r>
          </a:p>
          <a:p>
            <a:r>
              <a:rPr lang="en-US" sz="3600" b="1" dirty="0" smtClean="0">
                <a:solidFill>
                  <a:schemeClr val="tx1"/>
                </a:solidFill>
              </a:rPr>
              <a:t>The remaining time left in class is for earning XP</a:t>
            </a:r>
          </a:p>
          <a:p>
            <a:pPr lvl="1"/>
            <a:r>
              <a:rPr lang="en-US" sz="2400" b="1" dirty="0" smtClean="0">
                <a:solidFill>
                  <a:schemeClr val="tx1"/>
                </a:solidFill>
              </a:rPr>
              <a:t>This could be “extra practice” a.k.a. homework</a:t>
            </a:r>
          </a:p>
          <a:p>
            <a:pPr lvl="1"/>
            <a:r>
              <a:rPr lang="en-US" sz="2400" b="1" dirty="0" smtClean="0">
                <a:solidFill>
                  <a:schemeClr val="tx1"/>
                </a:solidFill>
              </a:rPr>
              <a:t>A team project </a:t>
            </a:r>
          </a:p>
          <a:p>
            <a:pPr lvl="1"/>
            <a:r>
              <a:rPr lang="en-US" sz="2400" b="1" dirty="0" smtClean="0">
                <a:solidFill>
                  <a:schemeClr val="tx1"/>
                </a:solidFill>
              </a:rPr>
              <a:t>An individual project</a:t>
            </a:r>
          </a:p>
          <a:p>
            <a:pPr lvl="1"/>
            <a:r>
              <a:rPr lang="en-US" sz="2400" b="1" dirty="0" smtClean="0">
                <a:solidFill>
                  <a:schemeClr val="tx1"/>
                </a:solidFill>
              </a:rPr>
              <a:t>Etc.</a:t>
            </a:r>
          </a:p>
          <a:p>
            <a:r>
              <a:rPr lang="en-US" sz="3200" b="1" dirty="0" smtClean="0">
                <a:solidFill>
                  <a:schemeClr val="tx1"/>
                </a:solidFill>
              </a:rPr>
              <a:t>Allow students to literally see themselves leveling up, visualize their success to other students in a language that they understand and connect with.</a:t>
            </a:r>
            <a:endParaRPr lang="en-US" sz="3200" b="1" dirty="0">
              <a:solidFill>
                <a:schemeClr val="tx1"/>
              </a:solidFill>
            </a:endParaRPr>
          </a:p>
        </p:txBody>
      </p:sp>
      <p:sp>
        <p:nvSpPr>
          <p:cNvPr id="4" name="TextBox 3"/>
          <p:cNvSpPr txBox="1"/>
          <p:nvPr/>
        </p:nvSpPr>
        <p:spPr>
          <a:xfrm>
            <a:off x="8766974" y="6465332"/>
            <a:ext cx="377026" cy="369332"/>
          </a:xfrm>
          <a:prstGeom prst="rect">
            <a:avLst/>
          </a:prstGeom>
          <a:noFill/>
        </p:spPr>
        <p:txBody>
          <a:bodyPr wrap="none" rtlCol="0">
            <a:spAutoFit/>
          </a:bodyPr>
          <a:lstStyle/>
          <a:p>
            <a:r>
              <a:rPr lang="en-US" dirty="0" smtClean="0"/>
              <a:t>H</a:t>
            </a:r>
            <a:endParaRPr lang="en-US" dirty="0"/>
          </a:p>
        </p:txBody>
      </p:sp>
    </p:spTree>
    <p:extLst>
      <p:ext uri="{BB962C8B-B14F-4D97-AF65-F5344CB8AC3E}">
        <p14:creationId xmlns:p14="http://schemas.microsoft.com/office/powerpoint/2010/main" val="33889862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of Leveling in our classes</a:t>
            </a:r>
            <a:endParaRPr lang="en-US" dirty="0"/>
          </a:p>
        </p:txBody>
      </p:sp>
      <p:sp>
        <p:nvSpPr>
          <p:cNvPr id="3" name="Content Placeholder 2"/>
          <p:cNvSpPr>
            <a:spLocks noGrp="1"/>
          </p:cNvSpPr>
          <p:nvPr>
            <p:ph idx="1"/>
          </p:nvPr>
        </p:nvSpPr>
        <p:spPr/>
        <p:txBody>
          <a:bodyPr>
            <a:normAutofit/>
          </a:bodyPr>
          <a:lstStyle/>
          <a:p>
            <a:r>
              <a:rPr lang="en-US" sz="3600" b="1" dirty="0" smtClean="0">
                <a:solidFill>
                  <a:schemeClr val="tx1"/>
                </a:solidFill>
              </a:rPr>
              <a:t>How do the students level?</a:t>
            </a:r>
          </a:p>
          <a:p>
            <a:pPr lvl="1"/>
            <a:r>
              <a:rPr lang="en-US" sz="2400" b="1" dirty="0" smtClean="0">
                <a:solidFill>
                  <a:schemeClr val="tx1"/>
                </a:solidFill>
              </a:rPr>
              <a:t>We both used a level scaling system where every 10 XP the student gains a new level.</a:t>
            </a:r>
          </a:p>
          <a:p>
            <a:pPr lvl="1"/>
            <a:r>
              <a:rPr lang="en-US" sz="2400" b="1" dirty="0" smtClean="0">
                <a:solidFill>
                  <a:schemeClr val="tx1"/>
                </a:solidFill>
              </a:rPr>
              <a:t>We both thought it appropriate to start all students at level 1. </a:t>
            </a:r>
          </a:p>
          <a:p>
            <a:pPr lvl="2"/>
            <a:r>
              <a:rPr lang="en-US" sz="2400" b="1" dirty="0" smtClean="0">
                <a:solidFill>
                  <a:schemeClr val="tx1"/>
                </a:solidFill>
              </a:rPr>
              <a:t>The idea behind this was so that no student thought as themselves as nothing (level 0), but were willing to work their way to a higher level (higher than level 1).</a:t>
            </a:r>
            <a:endParaRPr lang="en-US" sz="2400" b="1" dirty="0">
              <a:solidFill>
                <a:schemeClr val="tx1"/>
              </a:solidFill>
            </a:endParaRPr>
          </a:p>
        </p:txBody>
      </p:sp>
      <p:sp>
        <p:nvSpPr>
          <p:cNvPr id="5" name="TextBox 4"/>
          <p:cNvSpPr txBox="1"/>
          <p:nvPr/>
        </p:nvSpPr>
        <p:spPr>
          <a:xfrm>
            <a:off x="8389948" y="6483927"/>
            <a:ext cx="325730" cy="369332"/>
          </a:xfrm>
          <a:prstGeom prst="rect">
            <a:avLst/>
          </a:prstGeom>
          <a:noFill/>
        </p:spPr>
        <p:txBody>
          <a:bodyPr wrap="none" rtlCol="0">
            <a:spAutoFit/>
          </a:bodyPr>
          <a:lstStyle/>
          <a:p>
            <a:r>
              <a:rPr lang="en-US" dirty="0"/>
              <a:t>B</a:t>
            </a:r>
          </a:p>
        </p:txBody>
      </p:sp>
    </p:spTree>
    <p:extLst>
      <p:ext uri="{BB962C8B-B14F-4D97-AF65-F5344CB8AC3E}">
        <p14:creationId xmlns:p14="http://schemas.microsoft.com/office/powerpoint/2010/main" val="13887525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600200"/>
          </a:xfrm>
        </p:spPr>
        <p:txBody>
          <a:bodyPr/>
          <a:lstStyle/>
          <a:p>
            <a:r>
              <a:rPr lang="en-US" dirty="0" smtClean="0"/>
              <a:t>Storytelling</a:t>
            </a:r>
            <a:endParaRPr lang="en-US" dirty="0"/>
          </a:p>
        </p:txBody>
      </p:sp>
      <p:sp>
        <p:nvSpPr>
          <p:cNvPr id="3" name="Content Placeholder 2"/>
          <p:cNvSpPr>
            <a:spLocks noGrp="1"/>
          </p:cNvSpPr>
          <p:nvPr>
            <p:ph idx="1"/>
          </p:nvPr>
        </p:nvSpPr>
        <p:spPr>
          <a:xfrm>
            <a:off x="0" y="914400"/>
            <a:ext cx="9144000" cy="5943600"/>
          </a:xfrm>
        </p:spPr>
        <p:txBody>
          <a:bodyPr/>
          <a:lstStyle/>
          <a:p>
            <a:r>
              <a:rPr lang="en-US" b="1" dirty="0">
                <a:solidFill>
                  <a:schemeClr val="tx1"/>
                </a:solidFill>
              </a:rPr>
              <a:t>Another aspect of game design that can positively </a:t>
            </a:r>
            <a:r>
              <a:rPr lang="en-US" b="1" dirty="0" smtClean="0">
                <a:solidFill>
                  <a:schemeClr val="tx1"/>
                </a:solidFill>
              </a:rPr>
              <a:t>impact learning </a:t>
            </a:r>
            <a:r>
              <a:rPr lang="en-US" b="1" dirty="0">
                <a:solidFill>
                  <a:schemeClr val="tx1"/>
                </a:solidFill>
              </a:rPr>
              <a:t>in the classroom is the use of storytelling </a:t>
            </a:r>
            <a:r>
              <a:rPr lang="en-US" b="1" dirty="0" smtClean="0">
                <a:solidFill>
                  <a:schemeClr val="tx1"/>
                </a:solidFill>
              </a:rPr>
              <a:t>and narrative</a:t>
            </a:r>
            <a:r>
              <a:rPr lang="en-US" b="1" dirty="0">
                <a:solidFill>
                  <a:schemeClr val="tx1"/>
                </a:solidFill>
              </a:rPr>
              <a:t>. </a:t>
            </a:r>
            <a:endParaRPr lang="en-US" b="1" dirty="0" smtClean="0">
              <a:solidFill>
                <a:schemeClr val="tx1"/>
              </a:solidFill>
            </a:endParaRPr>
          </a:p>
          <a:p>
            <a:endParaRPr lang="en-US" b="1" dirty="0">
              <a:solidFill>
                <a:schemeClr val="tx1"/>
              </a:solidFill>
            </a:endParaRPr>
          </a:p>
          <a:p>
            <a:r>
              <a:rPr lang="en-US" b="1" dirty="0" smtClean="0">
                <a:solidFill>
                  <a:schemeClr val="tx1"/>
                </a:solidFill>
              </a:rPr>
              <a:t>As </a:t>
            </a:r>
            <a:r>
              <a:rPr lang="en-US" b="1" dirty="0" err="1">
                <a:solidFill>
                  <a:schemeClr val="tx1"/>
                </a:solidFill>
              </a:rPr>
              <a:t>Kapp</a:t>
            </a:r>
            <a:r>
              <a:rPr lang="en-US" b="1" dirty="0">
                <a:solidFill>
                  <a:schemeClr val="tx1"/>
                </a:solidFill>
              </a:rPr>
              <a:t> notes, most games employ some </a:t>
            </a:r>
            <a:r>
              <a:rPr lang="en-US" b="1" dirty="0" smtClean="0">
                <a:solidFill>
                  <a:schemeClr val="tx1"/>
                </a:solidFill>
              </a:rPr>
              <a:t>type of </a:t>
            </a:r>
            <a:r>
              <a:rPr lang="en-US" b="1" dirty="0">
                <a:solidFill>
                  <a:schemeClr val="tx1"/>
                </a:solidFill>
              </a:rPr>
              <a:t>story. SimCity tells the story of building a city from </a:t>
            </a:r>
            <a:r>
              <a:rPr lang="en-US" b="1" dirty="0" smtClean="0">
                <a:solidFill>
                  <a:schemeClr val="tx1"/>
                </a:solidFill>
              </a:rPr>
              <a:t>the ground </a:t>
            </a:r>
            <a:r>
              <a:rPr lang="en-US" b="1" dirty="0">
                <a:solidFill>
                  <a:schemeClr val="tx1"/>
                </a:solidFill>
              </a:rPr>
              <a:t>up, Monopoly tells the story of becoming </a:t>
            </a:r>
            <a:r>
              <a:rPr lang="en-US" b="1" dirty="0" smtClean="0">
                <a:solidFill>
                  <a:schemeClr val="tx1"/>
                </a:solidFill>
              </a:rPr>
              <a:t>rich through </a:t>
            </a:r>
            <a:r>
              <a:rPr lang="en-US" b="1" dirty="0">
                <a:solidFill>
                  <a:schemeClr val="tx1"/>
                </a:solidFill>
              </a:rPr>
              <a:t>property ownership at the risk of losing it all [9</a:t>
            </a:r>
            <a:r>
              <a:rPr lang="en-US" b="1" dirty="0" smtClean="0">
                <a:solidFill>
                  <a:schemeClr val="tx1"/>
                </a:solidFill>
              </a:rPr>
              <a:t>]. He </a:t>
            </a:r>
            <a:r>
              <a:rPr lang="en-US" b="1" dirty="0">
                <a:solidFill>
                  <a:schemeClr val="tx1"/>
                </a:solidFill>
              </a:rPr>
              <a:t>also notes that "people learn facts better when the </a:t>
            </a:r>
            <a:r>
              <a:rPr lang="en-US" b="1" dirty="0" smtClean="0">
                <a:solidFill>
                  <a:schemeClr val="tx1"/>
                </a:solidFill>
              </a:rPr>
              <a:t>facts are </a:t>
            </a:r>
            <a:r>
              <a:rPr lang="en-US" b="1" dirty="0">
                <a:solidFill>
                  <a:schemeClr val="tx1"/>
                </a:solidFill>
              </a:rPr>
              <a:t>embedded in a story rather than in a bulleted list" [9</a:t>
            </a:r>
            <a:r>
              <a:rPr lang="en-US" b="1" dirty="0" smtClean="0">
                <a:solidFill>
                  <a:schemeClr val="tx1"/>
                </a:solidFill>
              </a:rPr>
              <a:t>].</a:t>
            </a:r>
          </a:p>
          <a:p>
            <a:endParaRPr lang="en-US" b="1" dirty="0">
              <a:solidFill>
                <a:schemeClr val="tx1"/>
              </a:solidFill>
            </a:endParaRPr>
          </a:p>
          <a:p>
            <a:endParaRPr lang="en-US" b="1" dirty="0" smtClean="0">
              <a:solidFill>
                <a:schemeClr val="tx1"/>
              </a:solidFill>
            </a:endParaRPr>
          </a:p>
          <a:p>
            <a:endParaRPr lang="en-US" b="1" dirty="0" smtClean="0">
              <a:solidFill>
                <a:schemeClr val="tx1"/>
              </a:solidFill>
            </a:endParaRPr>
          </a:p>
          <a:p>
            <a:endParaRPr lang="en-US" b="1" dirty="0" smtClean="0">
              <a:solidFill>
                <a:schemeClr val="tx1"/>
              </a:solidFill>
            </a:endParaRPr>
          </a:p>
          <a:p>
            <a:endParaRPr lang="en-US" b="1" dirty="0">
              <a:solidFill>
                <a:schemeClr val="tx1"/>
              </a:solidFill>
            </a:endParaRPr>
          </a:p>
        </p:txBody>
      </p:sp>
      <p:sp>
        <p:nvSpPr>
          <p:cNvPr id="4" name="TextBox 3"/>
          <p:cNvSpPr txBox="1"/>
          <p:nvPr/>
        </p:nvSpPr>
        <p:spPr>
          <a:xfrm>
            <a:off x="8766974" y="6465332"/>
            <a:ext cx="377026" cy="369332"/>
          </a:xfrm>
          <a:prstGeom prst="rect">
            <a:avLst/>
          </a:prstGeom>
          <a:noFill/>
        </p:spPr>
        <p:txBody>
          <a:bodyPr wrap="none" rtlCol="0">
            <a:spAutoFit/>
          </a:bodyPr>
          <a:lstStyle/>
          <a:p>
            <a:r>
              <a:rPr lang="en-US" dirty="0" smtClean="0"/>
              <a:t>H</a:t>
            </a:r>
            <a:endParaRPr lang="en-US" dirty="0"/>
          </a:p>
        </p:txBody>
      </p:sp>
    </p:spTree>
    <p:extLst>
      <p:ext uri="{BB962C8B-B14F-4D97-AF65-F5344CB8AC3E}">
        <p14:creationId xmlns:p14="http://schemas.microsoft.com/office/powerpoint/2010/main" val="41795825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p:spPr>
        <p:txBody>
          <a:bodyPr/>
          <a:lstStyle/>
          <a:p>
            <a:r>
              <a:rPr lang="en-US" dirty="0" smtClean="0"/>
              <a:t>Building Your Game</a:t>
            </a:r>
            <a:br>
              <a:rPr lang="en-US" dirty="0" smtClean="0"/>
            </a:br>
            <a:r>
              <a:rPr lang="en-US" dirty="0" smtClean="0"/>
              <a:t>crafting your class narrative</a:t>
            </a:r>
            <a:endParaRPr lang="en-US" dirty="0"/>
          </a:p>
        </p:txBody>
      </p:sp>
      <p:sp>
        <p:nvSpPr>
          <p:cNvPr id="3" name="Content Placeholder 2"/>
          <p:cNvSpPr>
            <a:spLocks noGrp="1"/>
          </p:cNvSpPr>
          <p:nvPr>
            <p:ph idx="1"/>
          </p:nvPr>
        </p:nvSpPr>
        <p:spPr>
          <a:xfrm>
            <a:off x="0" y="1600200"/>
            <a:ext cx="9144000" cy="4525963"/>
          </a:xfrm>
        </p:spPr>
        <p:txBody>
          <a:bodyPr>
            <a:noAutofit/>
          </a:bodyPr>
          <a:lstStyle/>
          <a:p>
            <a:r>
              <a:rPr lang="en-US" sz="3200" b="1" dirty="0" smtClean="0">
                <a:solidFill>
                  <a:schemeClr val="tx1"/>
                </a:solidFill>
              </a:rPr>
              <a:t>Autonomy – it’s important to let your students be part of the building process as much as possible.</a:t>
            </a:r>
          </a:p>
          <a:p>
            <a:pPr lvl="1"/>
            <a:r>
              <a:rPr lang="en-US" sz="2000" b="1" dirty="0" smtClean="0">
                <a:solidFill>
                  <a:schemeClr val="tx1"/>
                </a:solidFill>
              </a:rPr>
              <a:t>Look at the different elements within your game and choose a few that can make your class feel like they had a say in its creation.</a:t>
            </a:r>
          </a:p>
          <a:p>
            <a:pPr lvl="2"/>
            <a:r>
              <a:rPr lang="en-US" sz="2000" b="1" dirty="0" smtClean="0">
                <a:solidFill>
                  <a:schemeClr val="tx1"/>
                </a:solidFill>
              </a:rPr>
              <a:t>i.e. Mr. Harden created three classes of avatars.  From those three avatars he created a list of ranks within each class. The students then voted on the order of the ranks in each class.</a:t>
            </a:r>
            <a:endParaRPr lang="en-US" sz="2000" b="1" dirty="0">
              <a:solidFill>
                <a:schemeClr val="tx1"/>
              </a:solidFill>
            </a:endParaRPr>
          </a:p>
        </p:txBody>
      </p:sp>
      <p:sp>
        <p:nvSpPr>
          <p:cNvPr id="5" name="TextBox 4"/>
          <p:cNvSpPr txBox="1"/>
          <p:nvPr/>
        </p:nvSpPr>
        <p:spPr>
          <a:xfrm>
            <a:off x="8389948" y="6483927"/>
            <a:ext cx="325730" cy="369332"/>
          </a:xfrm>
          <a:prstGeom prst="rect">
            <a:avLst/>
          </a:prstGeom>
          <a:noFill/>
        </p:spPr>
        <p:txBody>
          <a:bodyPr wrap="none" rtlCol="0">
            <a:spAutoFit/>
          </a:bodyPr>
          <a:lstStyle/>
          <a:p>
            <a:r>
              <a:rPr lang="en-US" dirty="0"/>
              <a:t>B</a:t>
            </a:r>
          </a:p>
        </p:txBody>
      </p:sp>
    </p:spTree>
    <p:extLst>
      <p:ext uri="{BB962C8B-B14F-4D97-AF65-F5344CB8AC3E}">
        <p14:creationId xmlns:p14="http://schemas.microsoft.com/office/powerpoint/2010/main" val="41695400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533400"/>
            <a:ext cx="6019800" cy="1600200"/>
          </a:xfrm>
        </p:spPr>
        <p:txBody>
          <a:bodyPr/>
          <a:lstStyle/>
          <a:p>
            <a:r>
              <a:rPr lang="en-US" sz="2800" b="1" dirty="0" smtClean="0"/>
              <a:t>Just Press Play (JPP)</a:t>
            </a:r>
            <a:br>
              <a:rPr lang="en-US" sz="2800" b="1" dirty="0" smtClean="0"/>
            </a:br>
            <a:r>
              <a:rPr lang="en-US" sz="2800" b="1" dirty="0" smtClean="0"/>
              <a:t>Gamification at </a:t>
            </a:r>
            <a:br>
              <a:rPr lang="en-US" sz="2800" b="1" dirty="0" smtClean="0"/>
            </a:br>
            <a:r>
              <a:rPr lang="en-US" sz="2800" b="1" dirty="0" smtClean="0"/>
              <a:t>the University Level</a:t>
            </a:r>
            <a:endParaRPr lang="en-US" sz="2800" b="1" dirty="0"/>
          </a:p>
        </p:txBody>
      </p:sp>
      <p:sp>
        <p:nvSpPr>
          <p:cNvPr id="3" name="Content Placeholder 2"/>
          <p:cNvSpPr>
            <a:spLocks noGrp="1"/>
          </p:cNvSpPr>
          <p:nvPr>
            <p:ph idx="1"/>
          </p:nvPr>
        </p:nvSpPr>
        <p:spPr>
          <a:xfrm>
            <a:off x="0" y="1066800"/>
            <a:ext cx="9144000" cy="5791200"/>
          </a:xfrm>
        </p:spPr>
        <p:txBody>
          <a:bodyPr>
            <a:normAutofit fontScale="85000" lnSpcReduction="20000"/>
          </a:bodyPr>
          <a:lstStyle/>
          <a:p>
            <a:r>
              <a:rPr lang="en-US" b="1" dirty="0">
                <a:solidFill>
                  <a:schemeClr val="tx1"/>
                </a:solidFill>
                <a:hlinkClick r:id="rId2"/>
              </a:rPr>
              <a:t>https://play.rit.edu</a:t>
            </a:r>
            <a:r>
              <a:rPr lang="en-US" b="1" dirty="0" smtClean="0">
                <a:solidFill>
                  <a:schemeClr val="tx1"/>
                </a:solidFill>
                <a:hlinkClick r:id="rId2"/>
              </a:rPr>
              <a:t>/</a:t>
            </a:r>
            <a:endParaRPr lang="en-US" b="1" dirty="0" smtClean="0">
              <a:solidFill>
                <a:schemeClr val="tx1"/>
              </a:solidFill>
            </a:endParaRPr>
          </a:p>
          <a:p>
            <a:endParaRPr lang="en-US" b="1" dirty="0">
              <a:solidFill>
                <a:schemeClr val="tx1"/>
              </a:solidFill>
            </a:endParaRPr>
          </a:p>
          <a:p>
            <a:r>
              <a:rPr lang="en-US" b="1" dirty="0" smtClean="0">
                <a:solidFill>
                  <a:schemeClr val="tx1"/>
                </a:solidFill>
              </a:rPr>
              <a:t>If that doesn’t load...</a:t>
            </a:r>
          </a:p>
          <a:p>
            <a:endParaRPr lang="en-US" b="1" dirty="0">
              <a:solidFill>
                <a:schemeClr val="tx1"/>
              </a:solidFill>
            </a:endParaRPr>
          </a:p>
          <a:p>
            <a:r>
              <a:rPr lang="en-US" b="1" dirty="0">
                <a:solidFill>
                  <a:schemeClr val="tx1"/>
                </a:solidFill>
              </a:rPr>
              <a:t>Why would I want to play?</a:t>
            </a:r>
          </a:p>
          <a:p>
            <a:r>
              <a:rPr lang="en-US" b="1" dirty="0">
                <a:solidFill>
                  <a:schemeClr val="tx1"/>
                </a:solidFill>
              </a:rPr>
              <a:t>Why would I want to play? Our hope is that we are creating achievements that are fun to do, things you already do, or would like to do. There are many to choose from, some with an emphasis on making stuff. Some are things to do with friends. Some are an opportunity to explore the campus and beyond. It's a way to get recognition--both from the IGM community and outside of it.</a:t>
            </a:r>
          </a:p>
          <a:p>
            <a:endParaRPr lang="en-US" b="1" dirty="0">
              <a:solidFill>
                <a:schemeClr val="tx1"/>
              </a:solidFill>
            </a:endParaRPr>
          </a:p>
          <a:p>
            <a:r>
              <a:rPr lang="en-US" b="1" dirty="0">
                <a:solidFill>
                  <a:schemeClr val="tx1"/>
                </a:solidFill>
              </a:rPr>
              <a:t>Your achievements also become a record of things you've done while you're here, allowing you to remember and reflect on things you've enjoyed. When you see the achievements your friends have completed, and read their stories about completing them, you may find new things that you'd like to do.</a:t>
            </a:r>
          </a:p>
          <a:p>
            <a:endParaRPr lang="en-US" b="1" dirty="0">
              <a:solidFill>
                <a:schemeClr val="tx1"/>
              </a:solidFill>
            </a:endParaRPr>
          </a:p>
          <a:p>
            <a:r>
              <a:rPr lang="en-US" b="1" dirty="0">
                <a:solidFill>
                  <a:schemeClr val="tx1"/>
                </a:solidFill>
              </a:rPr>
              <a:t>Because our players are those in Interactive Games and Media, we encourage participation and help in designing an experience that would engaging to you. We're listening.</a:t>
            </a:r>
          </a:p>
          <a:p>
            <a:endParaRPr lang="en-US" b="1" dirty="0">
              <a:solidFill>
                <a:schemeClr val="tx1"/>
              </a:solidFill>
            </a:endParaRPr>
          </a:p>
          <a:p>
            <a:endParaRPr lang="en-US" b="1" dirty="0">
              <a:solidFill>
                <a:schemeClr val="tx1"/>
              </a:solidFill>
            </a:endParaRPr>
          </a:p>
        </p:txBody>
      </p:sp>
      <p:sp>
        <p:nvSpPr>
          <p:cNvPr id="4" name="TextBox 3"/>
          <p:cNvSpPr txBox="1"/>
          <p:nvPr/>
        </p:nvSpPr>
        <p:spPr>
          <a:xfrm>
            <a:off x="8766974" y="6465332"/>
            <a:ext cx="377026" cy="369332"/>
          </a:xfrm>
          <a:prstGeom prst="rect">
            <a:avLst/>
          </a:prstGeom>
          <a:noFill/>
        </p:spPr>
        <p:txBody>
          <a:bodyPr wrap="none" rtlCol="0">
            <a:spAutoFit/>
          </a:bodyPr>
          <a:lstStyle/>
          <a:p>
            <a:r>
              <a:rPr lang="en-US" dirty="0" smtClean="0"/>
              <a:t>H</a:t>
            </a:r>
            <a:endParaRPr lang="en-US" dirty="0"/>
          </a:p>
        </p:txBody>
      </p:sp>
    </p:spTree>
    <p:extLst>
      <p:ext uri="{BB962C8B-B14F-4D97-AF65-F5344CB8AC3E}">
        <p14:creationId xmlns:p14="http://schemas.microsoft.com/office/powerpoint/2010/main" val="39199096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1600200"/>
          </a:xfrm>
        </p:spPr>
        <p:txBody>
          <a:bodyPr/>
          <a:lstStyle/>
          <a:p>
            <a:r>
              <a:rPr lang="en-US" dirty="0" smtClean="0"/>
              <a:t>The Key Goals of the Game</a:t>
            </a:r>
            <a:endParaRPr lang="en-US" dirty="0"/>
          </a:p>
        </p:txBody>
      </p:sp>
      <p:sp>
        <p:nvSpPr>
          <p:cNvPr id="3" name="Content Placeholder 2"/>
          <p:cNvSpPr>
            <a:spLocks noGrp="1"/>
          </p:cNvSpPr>
          <p:nvPr>
            <p:ph idx="1"/>
          </p:nvPr>
        </p:nvSpPr>
        <p:spPr>
          <a:xfrm>
            <a:off x="0" y="838200"/>
            <a:ext cx="9144000" cy="6019800"/>
          </a:xfrm>
        </p:spPr>
        <p:txBody>
          <a:bodyPr>
            <a:normAutofit fontScale="92500" lnSpcReduction="10000"/>
          </a:bodyPr>
          <a:lstStyle/>
          <a:p>
            <a:r>
              <a:rPr lang="en-US" b="1" dirty="0" smtClean="0">
                <a:solidFill>
                  <a:schemeClr val="tx1"/>
                </a:solidFill>
              </a:rPr>
              <a:t>Allowing students to compete in a way that does not deteriorate in-class behaviors due to poor sportsmanship</a:t>
            </a:r>
          </a:p>
          <a:p>
            <a:endParaRPr lang="en-US" b="1" dirty="0">
              <a:solidFill>
                <a:schemeClr val="tx1"/>
              </a:solidFill>
            </a:endParaRPr>
          </a:p>
          <a:p>
            <a:r>
              <a:rPr lang="en-US" b="1" dirty="0" smtClean="0">
                <a:solidFill>
                  <a:schemeClr val="tx1"/>
                </a:solidFill>
              </a:rPr>
              <a:t>Allowing students who excel a method by which to measure their successes without making other students feel less successful, or incapable of succeeding at a similar level. </a:t>
            </a:r>
          </a:p>
          <a:p>
            <a:endParaRPr lang="en-US" b="1" dirty="0">
              <a:solidFill>
                <a:schemeClr val="tx1"/>
              </a:solidFill>
            </a:endParaRPr>
          </a:p>
          <a:p>
            <a:r>
              <a:rPr lang="en-US" b="1" dirty="0" smtClean="0">
                <a:solidFill>
                  <a:schemeClr val="tx1"/>
                </a:solidFill>
              </a:rPr>
              <a:t>Creating an alternative method by which students can interact with standardized content without fear of negative grade impact due to misunderstood directions or truancy.</a:t>
            </a:r>
          </a:p>
          <a:p>
            <a:endParaRPr lang="en-US" b="1" dirty="0">
              <a:solidFill>
                <a:schemeClr val="tx1"/>
              </a:solidFill>
            </a:endParaRPr>
          </a:p>
          <a:p>
            <a:r>
              <a:rPr lang="en-US" b="1" dirty="0" smtClean="0">
                <a:solidFill>
                  <a:schemeClr val="tx1"/>
                </a:solidFill>
              </a:rPr>
              <a:t>To improve student use of currently allotted Independent Reading time</a:t>
            </a:r>
          </a:p>
          <a:p>
            <a:endParaRPr lang="en-US" b="1" dirty="0">
              <a:solidFill>
                <a:schemeClr val="tx1"/>
              </a:solidFill>
            </a:endParaRPr>
          </a:p>
          <a:p>
            <a:r>
              <a:rPr lang="en-US" b="1" dirty="0" smtClean="0">
                <a:solidFill>
                  <a:schemeClr val="tx1"/>
                </a:solidFill>
              </a:rPr>
              <a:t>To Allow students to self-differentiate and pursue auto-didactic goals, creating a deeper sense of ownership than grade point systems allow</a:t>
            </a:r>
            <a:endParaRPr lang="en-US" b="1" dirty="0">
              <a:solidFill>
                <a:schemeClr val="tx1"/>
              </a:solidFill>
            </a:endParaRPr>
          </a:p>
        </p:txBody>
      </p:sp>
      <p:sp>
        <p:nvSpPr>
          <p:cNvPr id="5" name="TextBox 4"/>
          <p:cNvSpPr txBox="1"/>
          <p:nvPr/>
        </p:nvSpPr>
        <p:spPr>
          <a:xfrm>
            <a:off x="8389948" y="6483927"/>
            <a:ext cx="325730" cy="369332"/>
          </a:xfrm>
          <a:prstGeom prst="rect">
            <a:avLst/>
          </a:prstGeom>
          <a:noFill/>
        </p:spPr>
        <p:txBody>
          <a:bodyPr wrap="none" rtlCol="0">
            <a:spAutoFit/>
          </a:bodyPr>
          <a:lstStyle/>
          <a:p>
            <a:r>
              <a:rPr lang="en-US" dirty="0"/>
              <a:t>B</a:t>
            </a:r>
          </a:p>
        </p:txBody>
      </p:sp>
    </p:spTree>
    <p:extLst>
      <p:ext uri="{BB962C8B-B14F-4D97-AF65-F5344CB8AC3E}">
        <p14:creationId xmlns:p14="http://schemas.microsoft.com/office/powerpoint/2010/main" val="3573747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XP vs. GP</a:t>
            </a:r>
            <a:br>
              <a:rPr lang="en-US" dirty="0" smtClean="0"/>
            </a:br>
            <a:r>
              <a:rPr lang="en-US" dirty="0" smtClean="0"/>
              <a:t>Gaming Vocab</a:t>
            </a:r>
            <a:endParaRPr lang="en-US" dirty="0"/>
          </a:p>
        </p:txBody>
      </p:sp>
      <p:sp>
        <p:nvSpPr>
          <p:cNvPr id="3" name="Content Placeholder 2"/>
          <p:cNvSpPr>
            <a:spLocks noGrp="1"/>
          </p:cNvSpPr>
          <p:nvPr>
            <p:ph idx="1"/>
          </p:nvPr>
        </p:nvSpPr>
        <p:spPr>
          <a:xfrm>
            <a:off x="76200" y="1600200"/>
            <a:ext cx="9067800" cy="5257800"/>
          </a:xfrm>
        </p:spPr>
        <p:txBody>
          <a:bodyPr>
            <a:normAutofit/>
          </a:bodyPr>
          <a:lstStyle/>
          <a:p>
            <a:r>
              <a:rPr lang="en-US" sz="3200" b="1" dirty="0" smtClean="0">
                <a:solidFill>
                  <a:schemeClr val="tx1"/>
                </a:solidFill>
              </a:rPr>
              <a:t>XP = Experience Points</a:t>
            </a:r>
          </a:p>
          <a:p>
            <a:pPr lvl="1"/>
            <a:r>
              <a:rPr lang="en-US" sz="2000" b="1" dirty="0" smtClean="0">
                <a:solidFill>
                  <a:schemeClr val="tx1"/>
                </a:solidFill>
              </a:rPr>
              <a:t>A unit of measure that measures a student’s overall level in the class. These are not measured in the </a:t>
            </a:r>
            <a:r>
              <a:rPr lang="en-US" sz="2000" b="1" dirty="0" err="1" smtClean="0">
                <a:solidFill>
                  <a:schemeClr val="tx1"/>
                </a:solidFill>
              </a:rPr>
              <a:t>gradebook</a:t>
            </a:r>
            <a:r>
              <a:rPr lang="en-US" sz="2000" b="1" dirty="0" smtClean="0">
                <a:solidFill>
                  <a:schemeClr val="tx1"/>
                </a:solidFill>
              </a:rPr>
              <a:t>. This is imperative for you to be able to show other students their opponents levels. If XP are the same as a students in-class grade then it would be unethical to share their scores. Students who are failing your class should be able to pursue XP without fear of hurting their grade more... This allows a safe place to reengage with your subject. </a:t>
            </a:r>
          </a:p>
          <a:p>
            <a:pPr lvl="1"/>
            <a:endParaRPr lang="en-US" sz="2000" b="1" dirty="0">
              <a:solidFill>
                <a:schemeClr val="tx1"/>
              </a:solidFill>
            </a:endParaRPr>
          </a:p>
          <a:p>
            <a:r>
              <a:rPr lang="en-US" sz="3200" b="1" dirty="0" smtClean="0">
                <a:solidFill>
                  <a:schemeClr val="tx1"/>
                </a:solidFill>
              </a:rPr>
              <a:t>GP = Grade Points</a:t>
            </a:r>
          </a:p>
          <a:p>
            <a:pPr lvl="1"/>
            <a:r>
              <a:rPr lang="en-US" sz="2000" b="1" dirty="0" smtClean="0">
                <a:solidFill>
                  <a:schemeClr val="tx1"/>
                </a:solidFill>
              </a:rPr>
              <a:t>A unit of measure which educators are familiar with and use on a daily basis to show students progress in class. Regular old points, these are measured in the grade book.</a:t>
            </a:r>
            <a:endParaRPr lang="en-US" sz="2000" b="1" dirty="0">
              <a:solidFill>
                <a:schemeClr val="tx1"/>
              </a:solidFill>
            </a:endParaRPr>
          </a:p>
        </p:txBody>
      </p:sp>
      <p:sp>
        <p:nvSpPr>
          <p:cNvPr id="4" name="TextBox 3"/>
          <p:cNvSpPr txBox="1"/>
          <p:nvPr/>
        </p:nvSpPr>
        <p:spPr>
          <a:xfrm>
            <a:off x="8766974" y="6465332"/>
            <a:ext cx="377026" cy="369332"/>
          </a:xfrm>
          <a:prstGeom prst="rect">
            <a:avLst/>
          </a:prstGeom>
          <a:noFill/>
        </p:spPr>
        <p:txBody>
          <a:bodyPr wrap="none" rtlCol="0">
            <a:spAutoFit/>
          </a:bodyPr>
          <a:lstStyle/>
          <a:p>
            <a:r>
              <a:rPr lang="en-US" dirty="0" smtClean="0"/>
              <a:t>H</a:t>
            </a:r>
            <a:endParaRPr lang="en-US" dirty="0"/>
          </a:p>
        </p:txBody>
      </p:sp>
    </p:spTree>
    <p:extLst>
      <p:ext uri="{BB962C8B-B14F-4D97-AF65-F5344CB8AC3E}">
        <p14:creationId xmlns:p14="http://schemas.microsoft.com/office/powerpoint/2010/main" val="32033880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00100"/>
            <a:ext cx="8229600" cy="1600200"/>
          </a:xfrm>
        </p:spPr>
        <p:txBody>
          <a:bodyPr/>
          <a:lstStyle/>
          <a:p>
            <a:r>
              <a:rPr lang="en-US" dirty="0" smtClean="0"/>
              <a:t>Vocab, cont.</a:t>
            </a:r>
            <a:endParaRPr lang="en-US" dirty="0"/>
          </a:p>
        </p:txBody>
      </p:sp>
      <p:sp>
        <p:nvSpPr>
          <p:cNvPr id="3" name="Content Placeholder 2"/>
          <p:cNvSpPr>
            <a:spLocks noGrp="1"/>
          </p:cNvSpPr>
          <p:nvPr>
            <p:ph idx="1"/>
          </p:nvPr>
        </p:nvSpPr>
        <p:spPr>
          <a:xfrm>
            <a:off x="0" y="1066800"/>
            <a:ext cx="9144000" cy="5791200"/>
          </a:xfrm>
        </p:spPr>
        <p:txBody>
          <a:bodyPr>
            <a:normAutofit/>
          </a:bodyPr>
          <a:lstStyle/>
          <a:p>
            <a:r>
              <a:rPr lang="en-US" sz="3200" b="1" dirty="0" smtClean="0">
                <a:solidFill>
                  <a:schemeClr val="tx1"/>
                </a:solidFill>
              </a:rPr>
              <a:t>Levels</a:t>
            </a:r>
          </a:p>
          <a:p>
            <a:pPr lvl="1"/>
            <a:r>
              <a:rPr lang="en-US" sz="2400" b="1" dirty="0" smtClean="0">
                <a:solidFill>
                  <a:schemeClr val="tx1"/>
                </a:solidFill>
              </a:rPr>
              <a:t>Levels are gained by earning XP</a:t>
            </a:r>
          </a:p>
          <a:p>
            <a:pPr lvl="2"/>
            <a:r>
              <a:rPr lang="en-US" sz="2000" b="1" dirty="0" smtClean="0">
                <a:solidFill>
                  <a:schemeClr val="tx1"/>
                </a:solidFill>
              </a:rPr>
              <a:t>Individual Level</a:t>
            </a:r>
          </a:p>
          <a:p>
            <a:pPr lvl="3"/>
            <a:r>
              <a:rPr lang="en-US" sz="2000" b="1" dirty="0" smtClean="0">
                <a:solidFill>
                  <a:schemeClr val="tx1"/>
                </a:solidFill>
              </a:rPr>
              <a:t>A students individual progress as determined by their total XP earnings. Jeff has 100 XP, so he is level 10, Mary has 65 XP so she is 5 XP away from level 70.</a:t>
            </a:r>
          </a:p>
          <a:p>
            <a:pPr lvl="2"/>
            <a:r>
              <a:rPr lang="en-US" sz="2000" b="1" dirty="0" smtClean="0">
                <a:solidFill>
                  <a:schemeClr val="tx1"/>
                </a:solidFill>
              </a:rPr>
              <a:t>Class Level</a:t>
            </a:r>
          </a:p>
          <a:p>
            <a:pPr lvl="3"/>
            <a:r>
              <a:rPr lang="en-US" sz="2000" b="1" dirty="0" smtClean="0">
                <a:solidFill>
                  <a:schemeClr val="tx1"/>
                </a:solidFill>
              </a:rPr>
              <a:t>The overall level of an entire combined class of students. At this level there is competition. Classes may compete, but students may not complete inside of a class. i.e. Your period can compete against another period as a team, but it doesn’t matter if the person next to you is doing better to you, they can only help your class. </a:t>
            </a:r>
          </a:p>
          <a:p>
            <a:pPr lvl="2"/>
            <a:endParaRPr lang="en-US" sz="2000" b="1" dirty="0">
              <a:solidFill>
                <a:schemeClr val="tx1"/>
              </a:solidFill>
            </a:endParaRPr>
          </a:p>
          <a:p>
            <a:pPr lvl="2"/>
            <a:endParaRPr lang="en-US" sz="2000" b="1" dirty="0" smtClean="0">
              <a:solidFill>
                <a:schemeClr val="tx1"/>
              </a:solidFill>
            </a:endParaRPr>
          </a:p>
        </p:txBody>
      </p:sp>
      <p:sp>
        <p:nvSpPr>
          <p:cNvPr id="5" name="TextBox 4"/>
          <p:cNvSpPr txBox="1"/>
          <p:nvPr/>
        </p:nvSpPr>
        <p:spPr>
          <a:xfrm>
            <a:off x="8389948" y="6483927"/>
            <a:ext cx="325730" cy="369332"/>
          </a:xfrm>
          <a:prstGeom prst="rect">
            <a:avLst/>
          </a:prstGeom>
          <a:noFill/>
        </p:spPr>
        <p:txBody>
          <a:bodyPr wrap="none" rtlCol="0">
            <a:spAutoFit/>
          </a:bodyPr>
          <a:lstStyle/>
          <a:p>
            <a:r>
              <a:rPr lang="en-US" dirty="0"/>
              <a:t>B</a:t>
            </a:r>
          </a:p>
        </p:txBody>
      </p:sp>
    </p:spTree>
    <p:extLst>
      <p:ext uri="{BB962C8B-B14F-4D97-AF65-F5344CB8AC3E}">
        <p14:creationId xmlns:p14="http://schemas.microsoft.com/office/powerpoint/2010/main" val="34399320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600200"/>
          </a:xfrm>
        </p:spPr>
        <p:txBody>
          <a:bodyPr/>
          <a:lstStyle/>
          <a:p>
            <a:r>
              <a:rPr lang="en-US" dirty="0" smtClean="0"/>
              <a:t>Definition</a:t>
            </a:r>
            <a:endParaRPr lang="en-US" dirty="0"/>
          </a:p>
        </p:txBody>
      </p:sp>
      <p:sp>
        <p:nvSpPr>
          <p:cNvPr id="3" name="Content Placeholder 2"/>
          <p:cNvSpPr>
            <a:spLocks noGrp="1"/>
          </p:cNvSpPr>
          <p:nvPr>
            <p:ph idx="1"/>
          </p:nvPr>
        </p:nvSpPr>
        <p:spPr>
          <a:xfrm>
            <a:off x="0" y="1143000"/>
            <a:ext cx="9144000" cy="4983163"/>
          </a:xfrm>
        </p:spPr>
        <p:txBody>
          <a:bodyPr/>
          <a:lstStyle/>
          <a:p>
            <a:r>
              <a:rPr lang="en-US" b="1" dirty="0">
                <a:solidFill>
                  <a:schemeClr val="tx1"/>
                </a:solidFill>
              </a:rPr>
              <a:t>Gamification is the use of game thinking and game mechanics in a non-game context to engage users and solve </a:t>
            </a:r>
            <a:r>
              <a:rPr lang="en-US" b="1" dirty="0" smtClean="0">
                <a:solidFill>
                  <a:schemeClr val="tx1"/>
                </a:solidFill>
              </a:rPr>
              <a:t>problems. </a:t>
            </a:r>
          </a:p>
          <a:p>
            <a:endParaRPr lang="en-US" b="1" dirty="0">
              <a:solidFill>
                <a:schemeClr val="tx1"/>
              </a:solidFill>
            </a:endParaRPr>
          </a:p>
          <a:p>
            <a:r>
              <a:rPr lang="en-US" b="1" dirty="0" smtClean="0">
                <a:solidFill>
                  <a:schemeClr val="tx1"/>
                </a:solidFill>
              </a:rPr>
              <a:t>Gamification in business settings </a:t>
            </a:r>
            <a:r>
              <a:rPr lang="en-US" b="1" dirty="0">
                <a:solidFill>
                  <a:schemeClr val="tx1"/>
                </a:solidFill>
              </a:rPr>
              <a:t>is used in applications and processes to improve user engagement, </a:t>
            </a:r>
            <a:r>
              <a:rPr lang="en-US" b="1" dirty="0" smtClean="0">
                <a:solidFill>
                  <a:schemeClr val="tx1"/>
                </a:solidFill>
              </a:rPr>
              <a:t>Return </a:t>
            </a:r>
            <a:r>
              <a:rPr lang="en-US" b="1" dirty="0">
                <a:solidFill>
                  <a:schemeClr val="tx1"/>
                </a:solidFill>
              </a:rPr>
              <a:t>on Investment, data quality, timeliness, and </a:t>
            </a:r>
            <a:r>
              <a:rPr lang="en-US" b="1" dirty="0" smtClean="0">
                <a:solidFill>
                  <a:schemeClr val="tx1"/>
                </a:solidFill>
              </a:rPr>
              <a:t>learning. </a:t>
            </a:r>
          </a:p>
        </p:txBody>
      </p:sp>
      <p:sp>
        <p:nvSpPr>
          <p:cNvPr id="4" name="TextBox 3"/>
          <p:cNvSpPr txBox="1"/>
          <p:nvPr/>
        </p:nvSpPr>
        <p:spPr>
          <a:xfrm>
            <a:off x="8766974" y="6465332"/>
            <a:ext cx="377026" cy="369332"/>
          </a:xfrm>
          <a:prstGeom prst="rect">
            <a:avLst/>
          </a:prstGeom>
          <a:noFill/>
        </p:spPr>
        <p:txBody>
          <a:bodyPr wrap="none" rtlCol="0">
            <a:spAutoFit/>
          </a:bodyPr>
          <a:lstStyle/>
          <a:p>
            <a:r>
              <a:rPr lang="en-US" dirty="0" smtClean="0"/>
              <a:t>H</a:t>
            </a:r>
            <a:endParaRPr lang="en-US" dirty="0"/>
          </a:p>
        </p:txBody>
      </p:sp>
    </p:spTree>
    <p:extLst>
      <p:ext uri="{BB962C8B-B14F-4D97-AF65-F5344CB8AC3E}">
        <p14:creationId xmlns:p14="http://schemas.microsoft.com/office/powerpoint/2010/main" val="21186749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Your Game</a:t>
            </a:r>
            <a:endParaRPr lang="en-US" dirty="0"/>
          </a:p>
        </p:txBody>
      </p:sp>
      <p:sp>
        <p:nvSpPr>
          <p:cNvPr id="3" name="Content Placeholder 2"/>
          <p:cNvSpPr>
            <a:spLocks noGrp="1"/>
          </p:cNvSpPr>
          <p:nvPr>
            <p:ph idx="1"/>
          </p:nvPr>
        </p:nvSpPr>
        <p:spPr/>
        <p:txBody>
          <a:bodyPr/>
          <a:lstStyle/>
          <a:p>
            <a:r>
              <a:rPr lang="en-US" b="1" dirty="0" smtClean="0">
                <a:solidFill>
                  <a:schemeClr val="tx1"/>
                </a:solidFill>
              </a:rPr>
              <a:t>How do the students level? (cont.)</a:t>
            </a:r>
          </a:p>
          <a:p>
            <a:pPr lvl="1">
              <a:buNone/>
            </a:pPr>
            <a:endParaRPr lang="en-US" b="1" dirty="0" smtClean="0">
              <a:solidFill>
                <a:schemeClr val="tx1"/>
              </a:solidFill>
            </a:endParaRPr>
          </a:p>
          <a:p>
            <a:pPr lvl="1">
              <a:buNone/>
            </a:pPr>
            <a:r>
              <a:rPr lang="en-US" b="1" dirty="0" smtClean="0">
                <a:solidFill>
                  <a:schemeClr val="tx1"/>
                </a:solidFill>
              </a:rPr>
              <a:t>Here is an example of Mr. Harden’s daily Game Board</a:t>
            </a:r>
          </a:p>
          <a:p>
            <a:pPr lvl="1">
              <a:buNone/>
            </a:pPr>
            <a:endParaRPr lang="en-US" b="1" dirty="0">
              <a:solidFill>
                <a:schemeClr val="tx1"/>
              </a:solidFill>
            </a:endParaRPr>
          </a:p>
        </p:txBody>
      </p:sp>
      <p:pic>
        <p:nvPicPr>
          <p:cNvPr id="8" name="Picture 3"/>
          <p:cNvPicPr>
            <a:picLocks noChangeAspect="1" noChangeArrowheads="1"/>
          </p:cNvPicPr>
          <p:nvPr/>
        </p:nvPicPr>
        <p:blipFill>
          <a:blip r:embed="rId2" cstate="print"/>
          <a:srcRect t="16836" r="63259" b="66328"/>
          <a:stretch>
            <a:fillRect/>
          </a:stretch>
        </p:blipFill>
        <p:spPr bwMode="auto">
          <a:xfrm>
            <a:off x="533400" y="3429000"/>
            <a:ext cx="8277578" cy="2133600"/>
          </a:xfrm>
          <a:prstGeom prst="rect">
            <a:avLst/>
          </a:prstGeom>
          <a:noFill/>
          <a:ln w="9525">
            <a:noFill/>
            <a:miter lim="800000"/>
            <a:headEnd/>
            <a:tailEnd/>
          </a:ln>
        </p:spPr>
      </p:pic>
      <p:sp>
        <p:nvSpPr>
          <p:cNvPr id="5" name="TextBox 4"/>
          <p:cNvSpPr txBox="1"/>
          <p:nvPr/>
        </p:nvSpPr>
        <p:spPr>
          <a:xfrm>
            <a:off x="8766974" y="6465332"/>
            <a:ext cx="377026" cy="369332"/>
          </a:xfrm>
          <a:prstGeom prst="rect">
            <a:avLst/>
          </a:prstGeom>
          <a:noFill/>
        </p:spPr>
        <p:txBody>
          <a:bodyPr wrap="none" rtlCol="0">
            <a:spAutoFit/>
          </a:bodyPr>
          <a:lstStyle/>
          <a:p>
            <a:r>
              <a:rPr lang="en-US" dirty="0" smtClean="0"/>
              <a:t>H</a:t>
            </a:r>
            <a:endParaRPr lang="en-US" dirty="0"/>
          </a:p>
        </p:txBody>
      </p:sp>
    </p:spTree>
    <p:extLst>
      <p:ext uri="{BB962C8B-B14F-4D97-AF65-F5344CB8AC3E}">
        <p14:creationId xmlns:p14="http://schemas.microsoft.com/office/powerpoint/2010/main" val="2063947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00100"/>
            <a:ext cx="8229600" cy="1600200"/>
          </a:xfrm>
        </p:spPr>
        <p:txBody>
          <a:bodyPr/>
          <a:lstStyle/>
          <a:p>
            <a:r>
              <a:rPr lang="en-US" dirty="0" smtClean="0"/>
              <a:t>Complete Examples</a:t>
            </a:r>
            <a:endParaRPr lang="en-US" dirty="0"/>
          </a:p>
        </p:txBody>
      </p:sp>
      <p:sp>
        <p:nvSpPr>
          <p:cNvPr id="3" name="Content Placeholder 2"/>
          <p:cNvSpPr>
            <a:spLocks noGrp="1"/>
          </p:cNvSpPr>
          <p:nvPr>
            <p:ph idx="1"/>
          </p:nvPr>
        </p:nvSpPr>
        <p:spPr/>
        <p:txBody>
          <a:bodyPr/>
          <a:lstStyle/>
          <a:p>
            <a:r>
              <a:rPr lang="en-US" b="1" dirty="0" smtClean="0">
                <a:solidFill>
                  <a:schemeClr val="tx1"/>
                </a:solidFill>
              </a:rPr>
              <a:t>“Link Realm of Masters including Spoils of Victory”</a:t>
            </a:r>
          </a:p>
          <a:p>
            <a:pPr lvl="1"/>
            <a:r>
              <a:rPr lang="en-US" b="1" dirty="0" smtClean="0">
                <a:solidFill>
                  <a:schemeClr val="tx1"/>
                </a:solidFill>
              </a:rPr>
              <a:t>We’ll be sending these to you in an email.</a:t>
            </a:r>
          </a:p>
        </p:txBody>
      </p:sp>
      <p:sp>
        <p:nvSpPr>
          <p:cNvPr id="4" name="TextBox 3"/>
          <p:cNvSpPr txBox="1"/>
          <p:nvPr/>
        </p:nvSpPr>
        <p:spPr>
          <a:xfrm>
            <a:off x="8766974" y="6465332"/>
            <a:ext cx="377026" cy="369332"/>
          </a:xfrm>
          <a:prstGeom prst="rect">
            <a:avLst/>
          </a:prstGeom>
          <a:noFill/>
        </p:spPr>
        <p:txBody>
          <a:bodyPr wrap="none" rtlCol="0">
            <a:spAutoFit/>
          </a:bodyPr>
          <a:lstStyle/>
          <a:p>
            <a:r>
              <a:rPr lang="en-US" dirty="0" smtClean="0"/>
              <a:t>H</a:t>
            </a:r>
            <a:endParaRPr lang="en-US" dirty="0"/>
          </a:p>
        </p:txBody>
      </p:sp>
    </p:spTree>
    <p:extLst>
      <p:ext uri="{BB962C8B-B14F-4D97-AF65-F5344CB8AC3E}">
        <p14:creationId xmlns:p14="http://schemas.microsoft.com/office/powerpoint/2010/main" val="7757546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Quickly Show and discuss all four Excel Sheets</a:t>
            </a:r>
            <a:endParaRPr lang="en-US" dirty="0"/>
          </a:p>
        </p:txBody>
      </p:sp>
      <p:sp>
        <p:nvSpPr>
          <p:cNvPr id="3" name="Content Placeholder 2"/>
          <p:cNvSpPr>
            <a:spLocks noGrp="1"/>
          </p:cNvSpPr>
          <p:nvPr>
            <p:ph idx="1"/>
          </p:nvPr>
        </p:nvSpPr>
        <p:spPr>
          <a:xfrm>
            <a:off x="0" y="1600200"/>
            <a:ext cx="9144000" cy="5257800"/>
          </a:xfrm>
        </p:spPr>
        <p:txBody>
          <a:bodyPr>
            <a:normAutofit fontScale="77500" lnSpcReduction="20000"/>
          </a:bodyPr>
          <a:lstStyle/>
          <a:p>
            <a:r>
              <a:rPr lang="en-US" b="1" dirty="0" smtClean="0">
                <a:solidFill>
                  <a:schemeClr val="tx1"/>
                </a:solidFill>
              </a:rPr>
              <a:t>1</a:t>
            </a:r>
            <a:r>
              <a:rPr lang="en-US" b="1" baseline="30000" dirty="0" smtClean="0">
                <a:solidFill>
                  <a:schemeClr val="tx1"/>
                </a:solidFill>
              </a:rPr>
              <a:t>st</a:t>
            </a:r>
            <a:r>
              <a:rPr lang="en-US" b="1" dirty="0" smtClean="0">
                <a:solidFill>
                  <a:schemeClr val="tx1"/>
                </a:solidFill>
              </a:rPr>
              <a:t> Period Takeaway</a:t>
            </a:r>
          </a:p>
          <a:p>
            <a:pPr lvl="1"/>
            <a:r>
              <a:rPr lang="en-US" b="1" dirty="0" smtClean="0">
                <a:solidFill>
                  <a:schemeClr val="tx1"/>
                </a:solidFill>
              </a:rPr>
              <a:t>Star students stand out when progress bars are measured against one another, also this creates light competition but has no other reward than the visual one.</a:t>
            </a:r>
          </a:p>
          <a:p>
            <a:pPr lvl="1"/>
            <a:r>
              <a:rPr lang="en-US" b="1" dirty="0" smtClean="0">
                <a:solidFill>
                  <a:schemeClr val="tx1"/>
                </a:solidFill>
              </a:rPr>
              <a:t>Students can always see how close they are to the next level immediately when they come into the classroom.</a:t>
            </a:r>
          </a:p>
          <a:p>
            <a:pPr lvl="1"/>
            <a:r>
              <a:rPr lang="en-US" b="1" dirty="0" smtClean="0">
                <a:solidFill>
                  <a:schemeClr val="tx1"/>
                </a:solidFill>
              </a:rPr>
              <a:t>Seniors did not have an award for being present, because truancy levels were so high it was a moot reward. I will implement regardless next year. It’s good for them to see it every day.</a:t>
            </a:r>
          </a:p>
          <a:p>
            <a:endParaRPr lang="en-US" b="1" dirty="0">
              <a:solidFill>
                <a:schemeClr val="tx1"/>
              </a:solidFill>
            </a:endParaRPr>
          </a:p>
          <a:p>
            <a:r>
              <a:rPr lang="en-US" b="1" dirty="0" smtClean="0">
                <a:solidFill>
                  <a:schemeClr val="tx1"/>
                </a:solidFill>
              </a:rPr>
              <a:t>2</a:t>
            </a:r>
            <a:r>
              <a:rPr lang="en-US" b="1" baseline="30000" dirty="0" smtClean="0">
                <a:solidFill>
                  <a:schemeClr val="tx1"/>
                </a:solidFill>
              </a:rPr>
              <a:t>nd</a:t>
            </a:r>
            <a:r>
              <a:rPr lang="en-US" b="1" dirty="0" smtClean="0">
                <a:solidFill>
                  <a:schemeClr val="tx1"/>
                </a:solidFill>
              </a:rPr>
              <a:t> Period Takeaway</a:t>
            </a:r>
          </a:p>
          <a:p>
            <a:pPr lvl="1"/>
            <a:r>
              <a:rPr lang="en-US" b="1" dirty="0" smtClean="0">
                <a:solidFill>
                  <a:schemeClr val="tx1"/>
                </a:solidFill>
              </a:rPr>
              <a:t>Students being removed from school hurts the class average level and this is both a handicap for the team, and an incentive for the star players. </a:t>
            </a:r>
          </a:p>
          <a:p>
            <a:pPr lvl="1"/>
            <a:r>
              <a:rPr lang="en-US" b="1" dirty="0" smtClean="0">
                <a:solidFill>
                  <a:schemeClr val="tx1"/>
                </a:solidFill>
              </a:rPr>
              <a:t>Non-star players contribute more whenever a stretch team goal is within reach. Altruism drives effort in this case. Also, peer pressure to do some work helps in this instance. </a:t>
            </a:r>
          </a:p>
          <a:p>
            <a:endParaRPr lang="en-US" b="1" dirty="0">
              <a:solidFill>
                <a:schemeClr val="tx1"/>
              </a:solidFill>
            </a:endParaRPr>
          </a:p>
          <a:p>
            <a:r>
              <a:rPr lang="en-US" b="1" dirty="0" smtClean="0">
                <a:solidFill>
                  <a:schemeClr val="tx1"/>
                </a:solidFill>
              </a:rPr>
              <a:t>4</a:t>
            </a:r>
            <a:r>
              <a:rPr lang="en-US" b="1" baseline="30000" dirty="0" smtClean="0">
                <a:solidFill>
                  <a:schemeClr val="tx1"/>
                </a:solidFill>
              </a:rPr>
              <a:t>th</a:t>
            </a:r>
            <a:r>
              <a:rPr lang="en-US" b="1" dirty="0" smtClean="0">
                <a:solidFill>
                  <a:schemeClr val="tx1"/>
                </a:solidFill>
              </a:rPr>
              <a:t> Period Takeaway</a:t>
            </a:r>
          </a:p>
          <a:p>
            <a:pPr lvl="1"/>
            <a:r>
              <a:rPr lang="en-US" b="1" dirty="0" smtClean="0">
                <a:solidFill>
                  <a:schemeClr val="tx1"/>
                </a:solidFill>
              </a:rPr>
              <a:t>The change in color as students progress is an easy way to incentivize (teachers have known this forever, nothing new)</a:t>
            </a:r>
          </a:p>
          <a:p>
            <a:pPr lvl="1"/>
            <a:r>
              <a:rPr lang="en-US" b="1" dirty="0" smtClean="0">
                <a:solidFill>
                  <a:schemeClr val="tx1"/>
                </a:solidFill>
              </a:rPr>
              <a:t>Once a core group begins to really find success in the system other students see that success visually and get involved, or at least, are bothered daily by the fact that the other students are finding so much success (friction that might eventually drive them to engage I hope)</a:t>
            </a:r>
          </a:p>
          <a:p>
            <a:endParaRPr lang="en-US" b="1" dirty="0">
              <a:solidFill>
                <a:schemeClr val="tx1"/>
              </a:solidFill>
            </a:endParaRPr>
          </a:p>
          <a:p>
            <a:r>
              <a:rPr lang="en-US" b="1" dirty="0" smtClean="0">
                <a:solidFill>
                  <a:schemeClr val="tx1"/>
                </a:solidFill>
              </a:rPr>
              <a:t>5</a:t>
            </a:r>
            <a:r>
              <a:rPr lang="en-US" b="1" baseline="30000" dirty="0" smtClean="0">
                <a:solidFill>
                  <a:schemeClr val="tx1"/>
                </a:solidFill>
              </a:rPr>
              <a:t>th</a:t>
            </a:r>
            <a:r>
              <a:rPr lang="en-US" b="1" dirty="0" smtClean="0">
                <a:solidFill>
                  <a:schemeClr val="tx1"/>
                </a:solidFill>
              </a:rPr>
              <a:t> Period Takeaway</a:t>
            </a:r>
          </a:p>
          <a:p>
            <a:pPr lvl="1"/>
            <a:r>
              <a:rPr lang="en-US" b="1" dirty="0" smtClean="0">
                <a:solidFill>
                  <a:schemeClr val="tx1"/>
                </a:solidFill>
              </a:rPr>
              <a:t>One student working at above grade level functionality, can carry the class and inspire an entire team.</a:t>
            </a:r>
          </a:p>
          <a:p>
            <a:endParaRPr lang="en-US" b="1" dirty="0">
              <a:solidFill>
                <a:schemeClr val="tx1"/>
              </a:solidFill>
            </a:endParaRPr>
          </a:p>
          <a:p>
            <a:endParaRPr lang="en-US" b="1" dirty="0">
              <a:solidFill>
                <a:schemeClr val="tx1"/>
              </a:solidFill>
            </a:endParaRPr>
          </a:p>
        </p:txBody>
      </p:sp>
      <p:sp>
        <p:nvSpPr>
          <p:cNvPr id="5" name="TextBox 4"/>
          <p:cNvSpPr txBox="1"/>
          <p:nvPr/>
        </p:nvSpPr>
        <p:spPr>
          <a:xfrm>
            <a:off x="8389948" y="6483927"/>
            <a:ext cx="325730" cy="369332"/>
          </a:xfrm>
          <a:prstGeom prst="rect">
            <a:avLst/>
          </a:prstGeom>
          <a:noFill/>
        </p:spPr>
        <p:txBody>
          <a:bodyPr wrap="none" rtlCol="0">
            <a:spAutoFit/>
          </a:bodyPr>
          <a:lstStyle/>
          <a:p>
            <a:r>
              <a:rPr lang="en-US" dirty="0"/>
              <a:t>B</a:t>
            </a:r>
          </a:p>
        </p:txBody>
      </p:sp>
    </p:spTree>
    <p:extLst>
      <p:ext uri="{BB962C8B-B14F-4D97-AF65-F5344CB8AC3E}">
        <p14:creationId xmlns:p14="http://schemas.microsoft.com/office/powerpoint/2010/main" val="7408739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p:spPr>
        <p:txBody>
          <a:bodyPr/>
          <a:lstStyle/>
          <a:p>
            <a:r>
              <a:rPr lang="en-US" dirty="0" smtClean="0"/>
              <a:t>Different Types of XP Activities</a:t>
            </a:r>
            <a:endParaRPr lang="en-US" dirty="0"/>
          </a:p>
        </p:txBody>
      </p:sp>
      <p:sp>
        <p:nvSpPr>
          <p:cNvPr id="3" name="Content Placeholder 2"/>
          <p:cNvSpPr>
            <a:spLocks noGrp="1"/>
          </p:cNvSpPr>
          <p:nvPr>
            <p:ph idx="1"/>
          </p:nvPr>
        </p:nvSpPr>
        <p:spPr>
          <a:xfrm>
            <a:off x="0" y="1295400"/>
            <a:ext cx="9144000" cy="5562600"/>
          </a:xfrm>
        </p:spPr>
        <p:txBody>
          <a:bodyPr>
            <a:normAutofit fontScale="92500" lnSpcReduction="10000"/>
          </a:bodyPr>
          <a:lstStyle/>
          <a:p>
            <a:r>
              <a:rPr lang="en-US" sz="2800" b="1" dirty="0" smtClean="0">
                <a:solidFill>
                  <a:schemeClr val="tx1"/>
                </a:solidFill>
              </a:rPr>
              <a:t>Daily XP</a:t>
            </a:r>
          </a:p>
          <a:p>
            <a:pPr lvl="1"/>
            <a:r>
              <a:rPr lang="en-US" sz="1800" b="1" dirty="0" smtClean="0">
                <a:solidFill>
                  <a:schemeClr val="tx1"/>
                </a:solidFill>
              </a:rPr>
              <a:t>Expected Behaviors / Daily activities</a:t>
            </a:r>
          </a:p>
          <a:p>
            <a:pPr lvl="1"/>
            <a:r>
              <a:rPr lang="en-US" sz="1800" b="1" dirty="0" smtClean="0">
                <a:solidFill>
                  <a:schemeClr val="tx1"/>
                </a:solidFill>
              </a:rPr>
              <a:t>Journals, warm-ups, attendance</a:t>
            </a:r>
          </a:p>
          <a:p>
            <a:pPr lvl="1"/>
            <a:r>
              <a:rPr lang="en-US" sz="1800" b="1" dirty="0" smtClean="0">
                <a:solidFill>
                  <a:schemeClr val="tx1"/>
                </a:solidFill>
              </a:rPr>
              <a:t>Generally grant enough XP to level every three-four days simply by being present and polite</a:t>
            </a:r>
          </a:p>
          <a:p>
            <a:pPr lvl="2"/>
            <a:r>
              <a:rPr lang="en-US" sz="1800" b="1" dirty="0" smtClean="0">
                <a:solidFill>
                  <a:schemeClr val="tx1"/>
                </a:solidFill>
              </a:rPr>
              <a:t>This will keep students in the game who otherwise would not be interested. </a:t>
            </a:r>
          </a:p>
          <a:p>
            <a:pPr lvl="3"/>
            <a:r>
              <a:rPr lang="en-US" sz="1800" b="1" dirty="0" smtClean="0">
                <a:solidFill>
                  <a:schemeClr val="tx1"/>
                </a:solidFill>
              </a:rPr>
              <a:t>“You know, you are three XP away from your next level, and that would put your class only two levels away from being in the lead... Why don’t you write a quick journal for those three XP?</a:t>
            </a:r>
          </a:p>
          <a:p>
            <a:pPr lvl="3"/>
            <a:r>
              <a:rPr lang="en-US" sz="1800" b="1" dirty="0" smtClean="0">
                <a:solidFill>
                  <a:schemeClr val="tx1"/>
                </a:solidFill>
              </a:rPr>
              <a:t>Altruism is a wonderful carrot. Especially when it is stealthily hidden beneath gaming jargon.</a:t>
            </a:r>
          </a:p>
          <a:p>
            <a:pPr lvl="3"/>
            <a:endParaRPr lang="en-US" b="1" dirty="0">
              <a:solidFill>
                <a:schemeClr val="tx1"/>
              </a:solidFill>
            </a:endParaRPr>
          </a:p>
          <a:p>
            <a:r>
              <a:rPr lang="en-US" sz="2800" b="1" dirty="0" smtClean="0">
                <a:solidFill>
                  <a:schemeClr val="tx1"/>
                </a:solidFill>
              </a:rPr>
              <a:t>Challenges / Projects</a:t>
            </a:r>
          </a:p>
          <a:p>
            <a:pPr lvl="1"/>
            <a:r>
              <a:rPr lang="en-US" sz="1800" b="1" dirty="0" smtClean="0">
                <a:solidFill>
                  <a:schemeClr val="tx1"/>
                </a:solidFill>
              </a:rPr>
              <a:t>Standards based assignments that are 20-30 minute HW traditionally</a:t>
            </a:r>
          </a:p>
          <a:p>
            <a:pPr lvl="1"/>
            <a:r>
              <a:rPr lang="en-US" sz="1800" b="1" dirty="0" smtClean="0">
                <a:solidFill>
                  <a:schemeClr val="tx1"/>
                </a:solidFill>
              </a:rPr>
              <a:t>Generally reward 10-100 XP per completed activity</a:t>
            </a:r>
          </a:p>
          <a:p>
            <a:pPr lvl="1"/>
            <a:r>
              <a:rPr lang="en-US" sz="1800" b="1" dirty="0" smtClean="0">
                <a:solidFill>
                  <a:schemeClr val="tx1"/>
                </a:solidFill>
              </a:rPr>
              <a:t>These should be met with lots of praise and rewards if possible. The rewards themselves can play into further customization of the student’s personal character or even the classroom (i.e. posters, explanatory posters are great).</a:t>
            </a:r>
          </a:p>
        </p:txBody>
      </p:sp>
      <p:sp>
        <p:nvSpPr>
          <p:cNvPr id="7" name="TextBox 6"/>
          <p:cNvSpPr txBox="1"/>
          <p:nvPr/>
        </p:nvSpPr>
        <p:spPr>
          <a:xfrm>
            <a:off x="8389948" y="6483927"/>
            <a:ext cx="325730" cy="369332"/>
          </a:xfrm>
          <a:prstGeom prst="rect">
            <a:avLst/>
          </a:prstGeom>
          <a:noFill/>
        </p:spPr>
        <p:txBody>
          <a:bodyPr wrap="none" rtlCol="0">
            <a:spAutoFit/>
          </a:bodyPr>
          <a:lstStyle/>
          <a:p>
            <a:r>
              <a:rPr lang="en-US" dirty="0"/>
              <a:t>B</a:t>
            </a:r>
          </a:p>
        </p:txBody>
      </p:sp>
    </p:spTree>
    <p:extLst>
      <p:ext uri="{BB962C8B-B14F-4D97-AF65-F5344CB8AC3E}">
        <p14:creationId xmlns:p14="http://schemas.microsoft.com/office/powerpoint/2010/main" val="37041893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600200"/>
          </a:xfrm>
        </p:spPr>
        <p:txBody>
          <a:bodyPr/>
          <a:lstStyle/>
          <a:p>
            <a:r>
              <a:rPr lang="en-US" dirty="0" smtClean="0"/>
              <a:t>Building Your Game</a:t>
            </a:r>
            <a:endParaRPr lang="en-US" dirty="0"/>
          </a:p>
        </p:txBody>
      </p:sp>
      <p:sp>
        <p:nvSpPr>
          <p:cNvPr id="3" name="Content Placeholder 2"/>
          <p:cNvSpPr>
            <a:spLocks noGrp="1"/>
          </p:cNvSpPr>
          <p:nvPr>
            <p:ph idx="1"/>
          </p:nvPr>
        </p:nvSpPr>
        <p:spPr>
          <a:xfrm>
            <a:off x="0" y="1600200"/>
            <a:ext cx="9144000" cy="5257800"/>
          </a:xfrm>
        </p:spPr>
        <p:txBody>
          <a:bodyPr>
            <a:noAutofit/>
          </a:bodyPr>
          <a:lstStyle/>
          <a:p>
            <a:r>
              <a:rPr lang="en-US" sz="3600" b="1" dirty="0" smtClean="0">
                <a:solidFill>
                  <a:schemeClr val="tx1"/>
                </a:solidFill>
              </a:rPr>
              <a:t>What do I call my activities?</a:t>
            </a:r>
          </a:p>
          <a:p>
            <a:pPr lvl="1"/>
            <a:r>
              <a:rPr lang="en-US" sz="2400" b="1" dirty="0" smtClean="0">
                <a:solidFill>
                  <a:schemeClr val="tx1"/>
                </a:solidFill>
              </a:rPr>
              <a:t>Giving your activities interesting names is an essential ingredient when creating your game.</a:t>
            </a:r>
          </a:p>
          <a:p>
            <a:pPr lvl="2"/>
            <a:r>
              <a:rPr lang="en-US" sz="2400" b="1" dirty="0" smtClean="0">
                <a:solidFill>
                  <a:schemeClr val="tx1"/>
                </a:solidFill>
              </a:rPr>
              <a:t>i.e. Last year when I first presented my “Spoils of Victory” to my students, Mary caught the title “Wielder of the Flame.” She responded like this after reading the title, “Oh, what do you have to do to get ‘Wielder of the Flame’.”  I responded that it was given to those who do well on the warm-ups.  She then said, “Well that is a title I would like to have, so be ready…”</a:t>
            </a:r>
            <a:endParaRPr lang="en-US" sz="2400" b="1" dirty="0">
              <a:solidFill>
                <a:schemeClr val="tx1"/>
              </a:solidFill>
            </a:endParaRPr>
          </a:p>
        </p:txBody>
      </p:sp>
      <p:sp>
        <p:nvSpPr>
          <p:cNvPr id="6" name="TextBox 5"/>
          <p:cNvSpPr txBox="1"/>
          <p:nvPr/>
        </p:nvSpPr>
        <p:spPr>
          <a:xfrm>
            <a:off x="8766974" y="6465332"/>
            <a:ext cx="377026" cy="369332"/>
          </a:xfrm>
          <a:prstGeom prst="rect">
            <a:avLst/>
          </a:prstGeom>
          <a:noFill/>
        </p:spPr>
        <p:txBody>
          <a:bodyPr wrap="none" rtlCol="0">
            <a:spAutoFit/>
          </a:bodyPr>
          <a:lstStyle/>
          <a:p>
            <a:r>
              <a:rPr lang="en-US" dirty="0" smtClean="0"/>
              <a:t>H</a:t>
            </a:r>
            <a:endParaRPr lang="en-US" dirty="0"/>
          </a:p>
        </p:txBody>
      </p:sp>
    </p:spTree>
    <p:extLst>
      <p:ext uri="{BB962C8B-B14F-4D97-AF65-F5344CB8AC3E}">
        <p14:creationId xmlns:p14="http://schemas.microsoft.com/office/powerpoint/2010/main" val="8215186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600200"/>
          </a:xfrm>
        </p:spPr>
        <p:txBody>
          <a:bodyPr/>
          <a:lstStyle/>
          <a:p>
            <a:r>
              <a:rPr lang="en-US" dirty="0" smtClean="0"/>
              <a:t>Building Your Game</a:t>
            </a:r>
            <a:endParaRPr lang="en-US" dirty="0"/>
          </a:p>
        </p:txBody>
      </p:sp>
      <p:sp>
        <p:nvSpPr>
          <p:cNvPr id="3" name="Content Placeholder 2"/>
          <p:cNvSpPr>
            <a:spLocks noGrp="1"/>
          </p:cNvSpPr>
          <p:nvPr>
            <p:ph idx="1"/>
          </p:nvPr>
        </p:nvSpPr>
        <p:spPr>
          <a:xfrm>
            <a:off x="0" y="1600200"/>
            <a:ext cx="9144000" cy="4525963"/>
          </a:xfrm>
        </p:spPr>
        <p:txBody>
          <a:bodyPr>
            <a:normAutofit/>
          </a:bodyPr>
          <a:lstStyle/>
          <a:p>
            <a:r>
              <a:rPr lang="en-US" sz="3600" b="1" dirty="0" smtClean="0">
                <a:solidFill>
                  <a:schemeClr val="tx1"/>
                </a:solidFill>
              </a:rPr>
              <a:t>What do I call my activities? (cont.)</a:t>
            </a:r>
          </a:p>
          <a:p>
            <a:pPr lvl="1"/>
            <a:r>
              <a:rPr lang="en-US" sz="2400" b="1" dirty="0" smtClean="0">
                <a:solidFill>
                  <a:schemeClr val="tx1"/>
                </a:solidFill>
              </a:rPr>
              <a:t>Let me reiterate, the language you use and the attitude you use when playing your XP Game in class is extremely important!</a:t>
            </a:r>
          </a:p>
          <a:p>
            <a:pPr lvl="1"/>
            <a:r>
              <a:rPr lang="en-US" sz="2400" b="1" dirty="0" smtClean="0">
                <a:solidFill>
                  <a:schemeClr val="tx1"/>
                </a:solidFill>
              </a:rPr>
              <a:t>Take your time when assigning your activities a title.  The language is what breathes life into the Game.</a:t>
            </a:r>
          </a:p>
          <a:p>
            <a:pPr lvl="1"/>
            <a:r>
              <a:rPr lang="en-US" sz="2400" b="1" dirty="0" smtClean="0">
                <a:solidFill>
                  <a:schemeClr val="tx1"/>
                </a:solidFill>
              </a:rPr>
              <a:t>Be creative, do research, pull resources (other teachers perhaps?)</a:t>
            </a:r>
          </a:p>
        </p:txBody>
      </p:sp>
      <p:sp>
        <p:nvSpPr>
          <p:cNvPr id="4" name="TextBox 3"/>
          <p:cNvSpPr txBox="1"/>
          <p:nvPr/>
        </p:nvSpPr>
        <p:spPr>
          <a:xfrm>
            <a:off x="8766974" y="6465332"/>
            <a:ext cx="377026" cy="369332"/>
          </a:xfrm>
          <a:prstGeom prst="rect">
            <a:avLst/>
          </a:prstGeom>
          <a:noFill/>
        </p:spPr>
        <p:txBody>
          <a:bodyPr wrap="none" rtlCol="0">
            <a:spAutoFit/>
          </a:bodyPr>
          <a:lstStyle/>
          <a:p>
            <a:r>
              <a:rPr lang="en-US" dirty="0" smtClean="0"/>
              <a:t>H</a:t>
            </a:r>
            <a:endParaRPr lang="en-US" dirty="0"/>
          </a:p>
        </p:txBody>
      </p:sp>
    </p:spTree>
    <p:extLst>
      <p:ext uri="{BB962C8B-B14F-4D97-AF65-F5344CB8AC3E}">
        <p14:creationId xmlns:p14="http://schemas.microsoft.com/office/powerpoint/2010/main" val="28625128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p:spPr>
        <p:txBody>
          <a:bodyPr/>
          <a:lstStyle/>
          <a:p>
            <a:r>
              <a:rPr lang="en-US" dirty="0" smtClean="0"/>
              <a:t>Show Class Quest Menu for Freshman Year</a:t>
            </a:r>
            <a:endParaRPr lang="en-US" dirty="0"/>
          </a:p>
        </p:txBody>
      </p:sp>
      <p:sp>
        <p:nvSpPr>
          <p:cNvPr id="3" name="Content Placeholder 2"/>
          <p:cNvSpPr>
            <a:spLocks noGrp="1"/>
          </p:cNvSpPr>
          <p:nvPr>
            <p:ph idx="1"/>
          </p:nvPr>
        </p:nvSpPr>
        <p:spPr/>
        <p:txBody>
          <a:bodyPr/>
          <a:lstStyle/>
          <a:p>
            <a:r>
              <a:rPr lang="en-US" b="1" dirty="0" smtClean="0">
                <a:solidFill>
                  <a:schemeClr val="tx1"/>
                </a:solidFill>
              </a:rPr>
              <a:t>An empty slide! Hooray!</a:t>
            </a:r>
          </a:p>
          <a:p>
            <a:r>
              <a:rPr lang="en-US" b="1" dirty="0" smtClean="0">
                <a:solidFill>
                  <a:schemeClr val="tx1"/>
                </a:solidFill>
              </a:rPr>
              <a:t>Go Fast!</a:t>
            </a:r>
            <a:endParaRPr lang="en-US" b="1" dirty="0">
              <a:solidFill>
                <a:schemeClr val="tx1"/>
              </a:solidFill>
            </a:endParaRPr>
          </a:p>
        </p:txBody>
      </p:sp>
      <p:sp>
        <p:nvSpPr>
          <p:cNvPr id="5" name="TextBox 4"/>
          <p:cNvSpPr txBox="1"/>
          <p:nvPr/>
        </p:nvSpPr>
        <p:spPr>
          <a:xfrm>
            <a:off x="8389948" y="6483927"/>
            <a:ext cx="325730" cy="369332"/>
          </a:xfrm>
          <a:prstGeom prst="rect">
            <a:avLst/>
          </a:prstGeom>
          <a:noFill/>
        </p:spPr>
        <p:txBody>
          <a:bodyPr wrap="none" rtlCol="0">
            <a:spAutoFit/>
          </a:bodyPr>
          <a:lstStyle/>
          <a:p>
            <a:r>
              <a:rPr lang="en-US" dirty="0"/>
              <a:t>B</a:t>
            </a:r>
          </a:p>
        </p:txBody>
      </p:sp>
    </p:spTree>
    <p:extLst>
      <p:ext uri="{BB962C8B-B14F-4D97-AF65-F5344CB8AC3E}">
        <p14:creationId xmlns:p14="http://schemas.microsoft.com/office/powerpoint/2010/main" val="17369102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p:spPr>
        <p:txBody>
          <a:bodyPr/>
          <a:lstStyle/>
          <a:p>
            <a:r>
              <a:rPr lang="en-US" dirty="0" smtClean="0"/>
              <a:t>The merits of </a:t>
            </a:r>
            <a:br>
              <a:rPr lang="en-US" dirty="0" smtClean="0"/>
            </a:br>
            <a:r>
              <a:rPr lang="en-US" dirty="0" smtClean="0"/>
              <a:t>Self Differentiation</a:t>
            </a:r>
            <a:endParaRPr lang="en-US" dirty="0"/>
          </a:p>
        </p:txBody>
      </p:sp>
      <p:sp>
        <p:nvSpPr>
          <p:cNvPr id="3" name="Content Placeholder 2"/>
          <p:cNvSpPr>
            <a:spLocks noGrp="1"/>
          </p:cNvSpPr>
          <p:nvPr>
            <p:ph idx="1"/>
          </p:nvPr>
        </p:nvSpPr>
        <p:spPr>
          <a:xfrm>
            <a:off x="0" y="1371600"/>
            <a:ext cx="9144000" cy="5257800"/>
          </a:xfrm>
        </p:spPr>
        <p:txBody>
          <a:bodyPr>
            <a:normAutofit fontScale="92500" lnSpcReduction="10000"/>
          </a:bodyPr>
          <a:lstStyle/>
          <a:p>
            <a:r>
              <a:rPr lang="en-US" b="1" dirty="0" smtClean="0">
                <a:solidFill>
                  <a:schemeClr val="tx1"/>
                </a:solidFill>
              </a:rPr>
              <a:t>Even in a school with small class sizes differentiating between individuals can be tough. Especially when students have very strong personalities. </a:t>
            </a:r>
          </a:p>
          <a:p>
            <a:endParaRPr lang="en-US" b="1" dirty="0">
              <a:solidFill>
                <a:schemeClr val="tx1"/>
              </a:solidFill>
            </a:endParaRPr>
          </a:p>
          <a:p>
            <a:r>
              <a:rPr lang="en-US" b="1" dirty="0" smtClean="0">
                <a:solidFill>
                  <a:schemeClr val="tx1"/>
                </a:solidFill>
              </a:rPr>
              <a:t>To accommodate this, the game system allows students to pursue an avenue of success in your subject that best fits their learning style on a daily basis. </a:t>
            </a:r>
          </a:p>
          <a:p>
            <a:endParaRPr lang="en-US" b="1" dirty="0">
              <a:solidFill>
                <a:schemeClr val="tx1"/>
              </a:solidFill>
            </a:endParaRPr>
          </a:p>
          <a:p>
            <a:r>
              <a:rPr lang="en-US" b="1" dirty="0" smtClean="0">
                <a:solidFill>
                  <a:schemeClr val="tx1"/>
                </a:solidFill>
              </a:rPr>
              <a:t>As long as the difficulty continues to rise as they pursue their chosen challenges/projects they will cover quite a bit of your subject naturally through their chosen path.</a:t>
            </a:r>
          </a:p>
          <a:p>
            <a:pPr lvl="1"/>
            <a:r>
              <a:rPr lang="en-US" b="1" dirty="0" smtClean="0">
                <a:solidFill>
                  <a:schemeClr val="tx1"/>
                </a:solidFill>
              </a:rPr>
              <a:t>i.e. A student who loves to do posters. Their first poster is simply a character with traits. Their second poster is a character map with traits. Their third poster is an author with traits. Their fourth poster is a comparative poster with traits from two authors which must mention the author’s audience and time periods. Etc. </a:t>
            </a:r>
          </a:p>
          <a:p>
            <a:pPr lvl="1"/>
            <a:r>
              <a:rPr lang="en-US" b="1" dirty="0" smtClean="0">
                <a:solidFill>
                  <a:schemeClr val="tx1"/>
                </a:solidFill>
              </a:rPr>
              <a:t>Difficulty grows out from the chosen project as higher XP rewards are sought. </a:t>
            </a:r>
            <a:endParaRPr lang="en-US" b="1" dirty="0">
              <a:solidFill>
                <a:schemeClr val="tx1"/>
              </a:solidFill>
            </a:endParaRPr>
          </a:p>
        </p:txBody>
      </p:sp>
      <p:sp>
        <p:nvSpPr>
          <p:cNvPr id="5" name="TextBox 4"/>
          <p:cNvSpPr txBox="1"/>
          <p:nvPr/>
        </p:nvSpPr>
        <p:spPr>
          <a:xfrm>
            <a:off x="8389948" y="6483927"/>
            <a:ext cx="325730" cy="369332"/>
          </a:xfrm>
          <a:prstGeom prst="rect">
            <a:avLst/>
          </a:prstGeom>
          <a:noFill/>
        </p:spPr>
        <p:txBody>
          <a:bodyPr wrap="none" rtlCol="0">
            <a:spAutoFit/>
          </a:bodyPr>
          <a:lstStyle/>
          <a:p>
            <a:r>
              <a:rPr lang="en-US" dirty="0"/>
              <a:t>B</a:t>
            </a:r>
          </a:p>
        </p:txBody>
      </p:sp>
    </p:spTree>
    <p:extLst>
      <p:ext uri="{BB962C8B-B14F-4D97-AF65-F5344CB8AC3E}">
        <p14:creationId xmlns:p14="http://schemas.microsoft.com/office/powerpoint/2010/main" val="19852507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 y="-685800"/>
            <a:ext cx="9144000" cy="1600200"/>
          </a:xfrm>
        </p:spPr>
        <p:txBody>
          <a:bodyPr/>
          <a:lstStyle/>
          <a:p>
            <a:r>
              <a:rPr lang="en-US" sz="4800" dirty="0" smtClean="0"/>
              <a:t>Holy CRAP this is a lot of work!</a:t>
            </a:r>
            <a:endParaRPr lang="en-US" sz="4800" dirty="0"/>
          </a:p>
        </p:txBody>
      </p:sp>
      <p:sp>
        <p:nvSpPr>
          <p:cNvPr id="3" name="Content Placeholder 2"/>
          <p:cNvSpPr>
            <a:spLocks noGrp="1"/>
          </p:cNvSpPr>
          <p:nvPr>
            <p:ph idx="1"/>
          </p:nvPr>
        </p:nvSpPr>
        <p:spPr>
          <a:xfrm>
            <a:off x="0" y="1066800"/>
            <a:ext cx="9144000" cy="5791200"/>
          </a:xfrm>
        </p:spPr>
        <p:txBody>
          <a:bodyPr>
            <a:normAutofit/>
          </a:bodyPr>
          <a:lstStyle/>
          <a:p>
            <a:r>
              <a:rPr lang="en-US" b="1" dirty="0" smtClean="0">
                <a:solidFill>
                  <a:schemeClr val="tx1"/>
                </a:solidFill>
              </a:rPr>
              <a:t>I think that it can be work today, on an excel sheet and in a big </a:t>
            </a:r>
            <a:r>
              <a:rPr lang="en-US" b="1" dirty="0" err="1" smtClean="0">
                <a:solidFill>
                  <a:schemeClr val="tx1"/>
                </a:solidFill>
              </a:rPr>
              <a:t>docx</a:t>
            </a:r>
            <a:r>
              <a:rPr lang="en-US" b="1" dirty="0" smtClean="0">
                <a:solidFill>
                  <a:schemeClr val="tx1"/>
                </a:solidFill>
              </a:rPr>
              <a:t> file of all your challenges, or it can be during class time when you are trying to get someone back on track who does not learn the same way as the other students during an activity. </a:t>
            </a:r>
          </a:p>
          <a:p>
            <a:endParaRPr lang="en-US" b="1" dirty="0">
              <a:solidFill>
                <a:schemeClr val="tx1"/>
              </a:solidFill>
            </a:endParaRPr>
          </a:p>
          <a:p>
            <a:r>
              <a:rPr lang="en-US" b="1" dirty="0" smtClean="0">
                <a:solidFill>
                  <a:schemeClr val="tx1"/>
                </a:solidFill>
              </a:rPr>
              <a:t>There will still be full class activities (my class will still read together most texts due to reading levels being what they are), but this allows students to look forward to a self-led period of work that allows them to compete, collaborate on tasks, and pursue success inside of the standards where they need not fear negative grades that will impact their GPA’s</a:t>
            </a:r>
          </a:p>
        </p:txBody>
      </p:sp>
      <p:sp>
        <p:nvSpPr>
          <p:cNvPr id="4" name="TextBox 3"/>
          <p:cNvSpPr txBox="1"/>
          <p:nvPr/>
        </p:nvSpPr>
        <p:spPr>
          <a:xfrm>
            <a:off x="8766974" y="6465332"/>
            <a:ext cx="377026" cy="369332"/>
          </a:xfrm>
          <a:prstGeom prst="rect">
            <a:avLst/>
          </a:prstGeom>
          <a:noFill/>
        </p:spPr>
        <p:txBody>
          <a:bodyPr wrap="none" rtlCol="0">
            <a:spAutoFit/>
          </a:bodyPr>
          <a:lstStyle/>
          <a:p>
            <a:r>
              <a:rPr lang="en-US" dirty="0" smtClean="0"/>
              <a:t>H</a:t>
            </a:r>
            <a:endParaRPr lang="en-US" dirty="0"/>
          </a:p>
        </p:txBody>
      </p:sp>
    </p:spTree>
    <p:extLst>
      <p:ext uri="{BB962C8B-B14F-4D97-AF65-F5344CB8AC3E}">
        <p14:creationId xmlns:p14="http://schemas.microsoft.com/office/powerpoint/2010/main" val="13343444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51620" cy="1600200"/>
          </a:xfrm>
        </p:spPr>
        <p:txBody>
          <a:bodyPr/>
          <a:lstStyle/>
          <a:p>
            <a:r>
              <a:rPr lang="en-US" sz="4800" dirty="0" smtClean="0"/>
              <a:t>The next level for our classrooms</a:t>
            </a:r>
            <a:endParaRPr lang="en-US" sz="4800" dirty="0"/>
          </a:p>
        </p:txBody>
      </p:sp>
      <p:sp>
        <p:nvSpPr>
          <p:cNvPr id="3" name="Content Placeholder 2"/>
          <p:cNvSpPr>
            <a:spLocks noGrp="1"/>
          </p:cNvSpPr>
          <p:nvPr>
            <p:ph idx="1"/>
          </p:nvPr>
        </p:nvSpPr>
        <p:spPr>
          <a:xfrm>
            <a:off x="0" y="1219200"/>
            <a:ext cx="9144000" cy="5638800"/>
          </a:xfrm>
        </p:spPr>
        <p:txBody>
          <a:bodyPr/>
          <a:lstStyle/>
          <a:p>
            <a:r>
              <a:rPr lang="en-US" b="1" dirty="0" smtClean="0">
                <a:solidFill>
                  <a:schemeClr val="tx1"/>
                </a:solidFill>
              </a:rPr>
              <a:t>We need to begin working on a deeper storyline for my classroom to improve storytelling. This takes time and creativity and energy so it is slow going. </a:t>
            </a:r>
          </a:p>
          <a:p>
            <a:endParaRPr lang="en-US" b="1" dirty="0">
              <a:solidFill>
                <a:schemeClr val="tx1"/>
              </a:solidFill>
            </a:endParaRPr>
          </a:p>
          <a:p>
            <a:r>
              <a:rPr lang="en-US" b="1" dirty="0" smtClean="0">
                <a:solidFill>
                  <a:schemeClr val="tx1"/>
                </a:solidFill>
              </a:rPr>
              <a:t>We would like to do further research into the resources that the Stott article used, as it was the most in depth article and it had heavy emphasis on visualizations of progress and underlying structures that the educator must produce for the class to see success. </a:t>
            </a:r>
            <a:endParaRPr lang="en-US" b="1" dirty="0">
              <a:solidFill>
                <a:schemeClr val="tx1"/>
              </a:solidFill>
            </a:endParaRPr>
          </a:p>
        </p:txBody>
      </p:sp>
      <p:sp>
        <p:nvSpPr>
          <p:cNvPr id="5" name="TextBox 4"/>
          <p:cNvSpPr txBox="1"/>
          <p:nvPr/>
        </p:nvSpPr>
        <p:spPr>
          <a:xfrm>
            <a:off x="8389948" y="6483927"/>
            <a:ext cx="325730" cy="369332"/>
          </a:xfrm>
          <a:prstGeom prst="rect">
            <a:avLst/>
          </a:prstGeom>
          <a:noFill/>
        </p:spPr>
        <p:txBody>
          <a:bodyPr wrap="none" rtlCol="0">
            <a:spAutoFit/>
          </a:bodyPr>
          <a:lstStyle/>
          <a:p>
            <a:r>
              <a:rPr lang="en-US" dirty="0"/>
              <a:t>B</a:t>
            </a:r>
          </a:p>
        </p:txBody>
      </p:sp>
    </p:spTree>
    <p:extLst>
      <p:ext uri="{BB962C8B-B14F-4D97-AF65-F5344CB8AC3E}">
        <p14:creationId xmlns:p14="http://schemas.microsoft.com/office/powerpoint/2010/main" val="3701809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r>
              <a:rPr lang="en-US" sz="3200" dirty="0" smtClean="0"/>
              <a:t>Research and Current Dialogue on the subject</a:t>
            </a:r>
            <a:endParaRPr lang="en-US" sz="3200" dirty="0"/>
          </a:p>
        </p:txBody>
      </p:sp>
      <p:sp>
        <p:nvSpPr>
          <p:cNvPr id="3" name="Content Placeholder 2"/>
          <p:cNvSpPr>
            <a:spLocks noGrp="1"/>
          </p:cNvSpPr>
          <p:nvPr>
            <p:ph idx="1"/>
          </p:nvPr>
        </p:nvSpPr>
        <p:spPr>
          <a:xfrm>
            <a:off x="0" y="914400"/>
            <a:ext cx="9144000" cy="5943600"/>
          </a:xfrm>
        </p:spPr>
        <p:txBody>
          <a:bodyPr>
            <a:normAutofit/>
          </a:bodyPr>
          <a:lstStyle/>
          <a:p>
            <a:r>
              <a:rPr lang="en-US" b="1" dirty="0" smtClean="0">
                <a:solidFill>
                  <a:schemeClr val="tx1"/>
                </a:solidFill>
              </a:rPr>
              <a:t>2008 </a:t>
            </a:r>
            <a:r>
              <a:rPr lang="en-US" b="1" dirty="0">
                <a:solidFill>
                  <a:schemeClr val="tx1"/>
                </a:solidFill>
              </a:rPr>
              <a:t>Education Tech Research </a:t>
            </a:r>
            <a:r>
              <a:rPr lang="en-US" b="1" dirty="0" err="1" smtClean="0">
                <a:solidFill>
                  <a:schemeClr val="tx1"/>
                </a:solidFill>
              </a:rPr>
              <a:t>Dev</a:t>
            </a:r>
            <a:r>
              <a:rPr lang="en-US" b="1" dirty="0" smtClean="0"/>
              <a:t> </a:t>
            </a:r>
            <a:r>
              <a:rPr lang="en-US" b="1" dirty="0" smtClean="0">
                <a:solidFill>
                  <a:schemeClr val="tx1"/>
                </a:solidFill>
              </a:rPr>
              <a:t>article</a:t>
            </a:r>
            <a:r>
              <a:rPr lang="en-US" b="1" dirty="0">
                <a:solidFill>
                  <a:schemeClr val="tx1"/>
                </a:solidFill>
              </a:rPr>
              <a:t>, </a:t>
            </a:r>
            <a:r>
              <a:rPr lang="en-US" b="1" i="1" dirty="0">
                <a:solidFill>
                  <a:schemeClr val="tx1"/>
                </a:solidFill>
              </a:rPr>
              <a:t>The acquisition of skill and expertise in </a:t>
            </a:r>
            <a:r>
              <a:rPr lang="en-US" b="1" i="1" dirty="0" smtClean="0">
                <a:solidFill>
                  <a:schemeClr val="tx1"/>
                </a:solidFill>
              </a:rPr>
              <a:t>massively multiplayer </a:t>
            </a:r>
            <a:r>
              <a:rPr lang="en-US" b="1" i="1" dirty="0">
                <a:solidFill>
                  <a:schemeClr val="tx1"/>
                </a:solidFill>
              </a:rPr>
              <a:t>online </a:t>
            </a:r>
            <a:r>
              <a:rPr lang="en-US" b="1" i="1" dirty="0" smtClean="0">
                <a:solidFill>
                  <a:schemeClr val="tx1"/>
                </a:solidFill>
              </a:rPr>
              <a:t>games (MMOG) - P</a:t>
            </a:r>
            <a:r>
              <a:rPr lang="en-US" b="1" i="1" dirty="0">
                <a:solidFill>
                  <a:schemeClr val="tx1"/>
                </a:solidFill>
              </a:rPr>
              <a:t>. G. Schrader Æ Michael </a:t>
            </a:r>
            <a:r>
              <a:rPr lang="en-US" b="1" i="1" dirty="0" err="1" smtClean="0">
                <a:solidFill>
                  <a:schemeClr val="tx1"/>
                </a:solidFill>
              </a:rPr>
              <a:t>McCreery</a:t>
            </a:r>
            <a:endParaRPr lang="en-US" b="1" i="1" dirty="0" smtClean="0">
              <a:solidFill>
                <a:schemeClr val="tx1"/>
              </a:solidFill>
            </a:endParaRPr>
          </a:p>
          <a:p>
            <a:endParaRPr lang="en-US" b="1" i="1" dirty="0">
              <a:solidFill>
                <a:schemeClr val="tx1"/>
              </a:solidFill>
            </a:endParaRPr>
          </a:p>
          <a:p>
            <a:r>
              <a:rPr lang="en-US" b="1" dirty="0" smtClean="0">
                <a:solidFill>
                  <a:schemeClr val="tx1"/>
                </a:solidFill>
              </a:rPr>
              <a:t>Useful Cuts</a:t>
            </a:r>
          </a:p>
          <a:p>
            <a:pPr lvl="1"/>
            <a:r>
              <a:rPr lang="en-US" b="1" dirty="0" smtClean="0">
                <a:solidFill>
                  <a:schemeClr val="tx1"/>
                </a:solidFill>
              </a:rPr>
              <a:t>...These </a:t>
            </a:r>
            <a:r>
              <a:rPr lang="en-US" b="1" dirty="0">
                <a:solidFill>
                  <a:schemeClr val="tx1"/>
                </a:solidFill>
              </a:rPr>
              <a:t>salient features also mean that MMOGs are inherently complex. A </a:t>
            </a:r>
            <a:r>
              <a:rPr lang="en-US" b="1" dirty="0" smtClean="0">
                <a:solidFill>
                  <a:schemeClr val="tx1"/>
                </a:solidFill>
              </a:rPr>
              <a:t>significant degree </a:t>
            </a:r>
            <a:r>
              <a:rPr lang="en-US" b="1" dirty="0">
                <a:solidFill>
                  <a:schemeClr val="tx1"/>
                </a:solidFill>
              </a:rPr>
              <a:t>of skill, understanding of the game, and game related knowledge is required </a:t>
            </a:r>
            <a:r>
              <a:rPr lang="en-US" b="1" dirty="0" smtClean="0">
                <a:solidFill>
                  <a:schemeClr val="tx1"/>
                </a:solidFill>
              </a:rPr>
              <a:t>to perform </a:t>
            </a:r>
            <a:r>
              <a:rPr lang="en-US" b="1" dirty="0">
                <a:solidFill>
                  <a:schemeClr val="tx1"/>
                </a:solidFill>
              </a:rPr>
              <a:t>well. </a:t>
            </a:r>
            <a:r>
              <a:rPr lang="en-US" b="1" i="1" u="sng" dirty="0">
                <a:solidFill>
                  <a:schemeClr val="tx1"/>
                </a:solidFill>
              </a:rPr>
              <a:t>Skills associated with communication, evaluation of information, </a:t>
            </a:r>
            <a:r>
              <a:rPr lang="en-US" b="1" i="1" u="sng" dirty="0" smtClean="0">
                <a:solidFill>
                  <a:schemeClr val="tx1"/>
                </a:solidFill>
              </a:rPr>
              <a:t>research, problem </a:t>
            </a:r>
            <a:r>
              <a:rPr lang="en-US" b="1" i="1" u="sng" dirty="0">
                <a:solidFill>
                  <a:schemeClr val="tx1"/>
                </a:solidFill>
              </a:rPr>
              <a:t>solving, and literacy, all become important relative to learning the game. </a:t>
            </a:r>
            <a:r>
              <a:rPr lang="en-US" b="1" dirty="0" smtClean="0">
                <a:solidFill>
                  <a:schemeClr val="tx1"/>
                </a:solidFill>
              </a:rPr>
              <a:t>However, while </a:t>
            </a:r>
            <a:r>
              <a:rPr lang="en-US" b="1" dirty="0">
                <a:solidFill>
                  <a:schemeClr val="tx1"/>
                </a:solidFill>
              </a:rPr>
              <a:t>educators know a great deal about each of these skills in </a:t>
            </a:r>
            <a:r>
              <a:rPr lang="en-US" b="1" dirty="0" smtClean="0">
                <a:solidFill>
                  <a:schemeClr val="tx1"/>
                </a:solidFill>
              </a:rPr>
              <a:t>traditional environments</a:t>
            </a:r>
            <a:r>
              <a:rPr lang="en-US" b="1" dirty="0">
                <a:solidFill>
                  <a:schemeClr val="tx1"/>
                </a:solidFill>
              </a:rPr>
              <a:t>, little is known about their development within technological </a:t>
            </a:r>
            <a:r>
              <a:rPr lang="en-US" b="1" dirty="0" smtClean="0">
                <a:solidFill>
                  <a:schemeClr val="tx1"/>
                </a:solidFill>
              </a:rPr>
              <a:t>environments like </a:t>
            </a:r>
            <a:r>
              <a:rPr lang="en-US" b="1" dirty="0">
                <a:solidFill>
                  <a:schemeClr val="tx1"/>
                </a:solidFill>
              </a:rPr>
              <a:t>MMOGs</a:t>
            </a:r>
            <a:r>
              <a:rPr lang="en-US" b="1" dirty="0" smtClean="0">
                <a:solidFill>
                  <a:schemeClr val="tx1"/>
                </a:solidFill>
              </a:rPr>
              <a:t>...</a:t>
            </a:r>
          </a:p>
          <a:p>
            <a:pPr marL="457200" lvl="1" indent="0">
              <a:buNone/>
            </a:pPr>
            <a:endParaRPr lang="en-US" b="1" dirty="0" smtClean="0">
              <a:solidFill>
                <a:schemeClr val="tx1"/>
              </a:solidFill>
            </a:endParaRPr>
          </a:p>
          <a:p>
            <a:pPr lvl="1"/>
            <a:r>
              <a:rPr lang="en-US" b="1" dirty="0">
                <a:solidFill>
                  <a:schemeClr val="tx1"/>
                </a:solidFill>
              </a:rPr>
              <a:t>Beyond socialization, there are several characteristics of MMOGs that relate to </a:t>
            </a:r>
            <a:r>
              <a:rPr lang="en-US" b="1" dirty="0" smtClean="0">
                <a:solidFill>
                  <a:schemeClr val="tx1"/>
                </a:solidFill>
              </a:rPr>
              <a:t>the study </a:t>
            </a:r>
            <a:r>
              <a:rPr lang="en-US" b="1" dirty="0">
                <a:solidFill>
                  <a:schemeClr val="tx1"/>
                </a:solidFill>
              </a:rPr>
              <a:t>of expertise. One mechanism of game structure is the questing system, </a:t>
            </a:r>
            <a:r>
              <a:rPr lang="en-US" b="1" dirty="0" smtClean="0">
                <a:solidFill>
                  <a:schemeClr val="tx1"/>
                </a:solidFill>
              </a:rPr>
              <a:t>a fundamental component </a:t>
            </a:r>
            <a:r>
              <a:rPr lang="en-US" b="1" dirty="0">
                <a:solidFill>
                  <a:schemeClr val="tx1"/>
                </a:solidFill>
              </a:rPr>
              <a:t>to MMOGs. Its function is to offer activities for both individual and </a:t>
            </a:r>
            <a:r>
              <a:rPr lang="en-US" b="1" dirty="0" smtClean="0">
                <a:solidFill>
                  <a:schemeClr val="tx1"/>
                </a:solidFill>
              </a:rPr>
              <a:t>group participation </a:t>
            </a:r>
            <a:r>
              <a:rPr lang="en-US" b="1" dirty="0">
                <a:solidFill>
                  <a:schemeClr val="tx1"/>
                </a:solidFill>
              </a:rPr>
              <a:t>that enhance the acquisition of game-related knowledge through </a:t>
            </a:r>
            <a:r>
              <a:rPr lang="en-US" b="1" dirty="0" smtClean="0">
                <a:solidFill>
                  <a:schemeClr val="tx1"/>
                </a:solidFill>
              </a:rPr>
              <a:t>functional epistemology </a:t>
            </a:r>
            <a:r>
              <a:rPr lang="en-US" b="1" dirty="0">
                <a:solidFill>
                  <a:schemeClr val="tx1"/>
                </a:solidFill>
              </a:rPr>
              <a:t>(learning through doing) (Squire 2006).</a:t>
            </a:r>
          </a:p>
        </p:txBody>
      </p:sp>
      <p:sp>
        <p:nvSpPr>
          <p:cNvPr id="5" name="TextBox 4"/>
          <p:cNvSpPr txBox="1"/>
          <p:nvPr/>
        </p:nvSpPr>
        <p:spPr>
          <a:xfrm>
            <a:off x="8389948" y="6483927"/>
            <a:ext cx="325730" cy="369332"/>
          </a:xfrm>
          <a:prstGeom prst="rect">
            <a:avLst/>
          </a:prstGeom>
          <a:noFill/>
        </p:spPr>
        <p:txBody>
          <a:bodyPr wrap="none" rtlCol="0">
            <a:spAutoFit/>
          </a:bodyPr>
          <a:lstStyle/>
          <a:p>
            <a:r>
              <a:rPr lang="en-US" dirty="0"/>
              <a:t>B</a:t>
            </a:r>
          </a:p>
        </p:txBody>
      </p:sp>
    </p:spTree>
    <p:extLst>
      <p:ext uri="{BB962C8B-B14F-4D97-AF65-F5344CB8AC3E}">
        <p14:creationId xmlns:p14="http://schemas.microsoft.com/office/powerpoint/2010/main" val="30411284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00100"/>
            <a:ext cx="8229600" cy="1600200"/>
          </a:xfrm>
        </p:spPr>
        <p:txBody>
          <a:bodyPr/>
          <a:lstStyle/>
          <a:p>
            <a:r>
              <a:rPr lang="en-US" dirty="0" smtClean="0"/>
              <a:t>Anticipated Questions</a:t>
            </a:r>
            <a:endParaRPr lang="en-US" dirty="0"/>
          </a:p>
        </p:txBody>
      </p:sp>
      <p:sp>
        <p:nvSpPr>
          <p:cNvPr id="3" name="Content Placeholder 2"/>
          <p:cNvSpPr>
            <a:spLocks noGrp="1"/>
          </p:cNvSpPr>
          <p:nvPr>
            <p:ph idx="1"/>
          </p:nvPr>
        </p:nvSpPr>
        <p:spPr>
          <a:xfrm>
            <a:off x="0" y="762000"/>
            <a:ext cx="9144000" cy="6096000"/>
          </a:xfrm>
        </p:spPr>
        <p:txBody>
          <a:bodyPr>
            <a:normAutofit/>
          </a:bodyPr>
          <a:lstStyle/>
          <a:p>
            <a:r>
              <a:rPr lang="en-US" sz="3600" b="1" dirty="0" smtClean="0">
                <a:solidFill>
                  <a:schemeClr val="tx1"/>
                </a:solidFill>
              </a:rPr>
              <a:t>What if a student is absent?</a:t>
            </a:r>
          </a:p>
          <a:p>
            <a:pPr lvl="1"/>
            <a:r>
              <a:rPr lang="en-US" sz="2400" b="1" dirty="0" smtClean="0">
                <a:solidFill>
                  <a:schemeClr val="tx1"/>
                </a:solidFill>
              </a:rPr>
              <a:t>The great thing about XP is that it is totally separate from grade points.  A student can’t gain XP if they don’t show up to “play” that day.  In no way can you be held accountable for giving XP for an absence.</a:t>
            </a:r>
          </a:p>
          <a:p>
            <a:pPr lvl="1"/>
            <a:r>
              <a:rPr lang="en-US" sz="2400" b="1" dirty="0" smtClean="0">
                <a:solidFill>
                  <a:schemeClr val="tx1"/>
                </a:solidFill>
              </a:rPr>
              <a:t>**Moreover, the fact that students must be present in order to participate is another motivator for them to attend school.**</a:t>
            </a:r>
            <a:endParaRPr lang="en-US" sz="2400" b="1" dirty="0">
              <a:solidFill>
                <a:schemeClr val="tx1"/>
              </a:solidFill>
            </a:endParaRPr>
          </a:p>
        </p:txBody>
      </p:sp>
      <p:sp>
        <p:nvSpPr>
          <p:cNvPr id="4" name="TextBox 3"/>
          <p:cNvSpPr txBox="1"/>
          <p:nvPr/>
        </p:nvSpPr>
        <p:spPr>
          <a:xfrm>
            <a:off x="8766974" y="6465332"/>
            <a:ext cx="377026" cy="369332"/>
          </a:xfrm>
          <a:prstGeom prst="rect">
            <a:avLst/>
          </a:prstGeom>
          <a:noFill/>
        </p:spPr>
        <p:txBody>
          <a:bodyPr wrap="none" rtlCol="0">
            <a:spAutoFit/>
          </a:bodyPr>
          <a:lstStyle/>
          <a:p>
            <a:r>
              <a:rPr lang="en-US" dirty="0" smtClean="0"/>
              <a:t>H</a:t>
            </a:r>
            <a:endParaRPr lang="en-US" dirty="0"/>
          </a:p>
        </p:txBody>
      </p:sp>
    </p:spTree>
    <p:extLst>
      <p:ext uri="{BB962C8B-B14F-4D97-AF65-F5344CB8AC3E}">
        <p14:creationId xmlns:p14="http://schemas.microsoft.com/office/powerpoint/2010/main" val="34367275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00100"/>
            <a:ext cx="8229600" cy="1600200"/>
          </a:xfrm>
        </p:spPr>
        <p:txBody>
          <a:bodyPr/>
          <a:lstStyle/>
          <a:p>
            <a:r>
              <a:rPr lang="en-US" dirty="0" smtClean="0"/>
              <a:t>Build Your Game</a:t>
            </a:r>
            <a:endParaRPr lang="en-US" dirty="0"/>
          </a:p>
        </p:txBody>
      </p:sp>
      <p:sp>
        <p:nvSpPr>
          <p:cNvPr id="3" name="Content Placeholder 2"/>
          <p:cNvSpPr>
            <a:spLocks noGrp="1"/>
          </p:cNvSpPr>
          <p:nvPr>
            <p:ph idx="1"/>
          </p:nvPr>
        </p:nvSpPr>
        <p:spPr>
          <a:xfrm>
            <a:off x="0" y="838200"/>
            <a:ext cx="9144000" cy="6019800"/>
          </a:xfrm>
        </p:spPr>
        <p:txBody>
          <a:bodyPr>
            <a:normAutofit/>
          </a:bodyPr>
          <a:lstStyle/>
          <a:p>
            <a:r>
              <a:rPr lang="en-US" b="1" dirty="0" smtClean="0">
                <a:solidFill>
                  <a:schemeClr val="tx1"/>
                </a:solidFill>
              </a:rPr>
              <a:t>Now it is time to build your own XP Game.</a:t>
            </a:r>
          </a:p>
          <a:p>
            <a:r>
              <a:rPr lang="en-US" b="1" dirty="0" smtClean="0">
                <a:solidFill>
                  <a:schemeClr val="tx1"/>
                </a:solidFill>
              </a:rPr>
              <a:t>Please use whatever information, strategy, etc. you feel will enhance your students’ gaming experience.</a:t>
            </a:r>
          </a:p>
          <a:p>
            <a:r>
              <a:rPr lang="en-US" b="1" dirty="0" smtClean="0">
                <a:solidFill>
                  <a:schemeClr val="tx1"/>
                </a:solidFill>
              </a:rPr>
              <a:t>We have provided some materials to help you brainstorm.</a:t>
            </a:r>
          </a:p>
          <a:p>
            <a:r>
              <a:rPr lang="en-US" b="1" dirty="0" smtClean="0">
                <a:solidFill>
                  <a:schemeClr val="tx1"/>
                </a:solidFill>
              </a:rPr>
              <a:t>Use your teammates at your table for support.</a:t>
            </a:r>
          </a:p>
          <a:p>
            <a:r>
              <a:rPr lang="en-US" b="1" dirty="0" smtClean="0">
                <a:solidFill>
                  <a:schemeClr val="tx1"/>
                </a:solidFill>
              </a:rPr>
              <a:t>Keep in mind the more of this game </a:t>
            </a:r>
            <a:r>
              <a:rPr lang="en-US" b="1" i="1" u="sng" dirty="0" smtClean="0">
                <a:solidFill>
                  <a:schemeClr val="tx1"/>
                </a:solidFill>
              </a:rPr>
              <a:t>you</a:t>
            </a:r>
            <a:r>
              <a:rPr lang="en-US" b="1" i="1" dirty="0" smtClean="0">
                <a:solidFill>
                  <a:schemeClr val="tx1"/>
                </a:solidFill>
              </a:rPr>
              <a:t> </a:t>
            </a:r>
            <a:r>
              <a:rPr lang="en-US" b="1" dirty="0" smtClean="0">
                <a:solidFill>
                  <a:schemeClr val="tx1"/>
                </a:solidFill>
              </a:rPr>
              <a:t>create, the more you will own the game as it develops.</a:t>
            </a:r>
            <a:endParaRPr lang="en-US" b="1" u="sng" dirty="0">
              <a:solidFill>
                <a:schemeClr val="tx1"/>
              </a:solidFill>
            </a:endParaRPr>
          </a:p>
        </p:txBody>
      </p:sp>
      <p:sp>
        <p:nvSpPr>
          <p:cNvPr id="4" name="TextBox 3"/>
          <p:cNvSpPr txBox="1"/>
          <p:nvPr/>
        </p:nvSpPr>
        <p:spPr>
          <a:xfrm>
            <a:off x="8766974" y="6465332"/>
            <a:ext cx="377026" cy="369332"/>
          </a:xfrm>
          <a:prstGeom prst="rect">
            <a:avLst/>
          </a:prstGeom>
          <a:noFill/>
        </p:spPr>
        <p:txBody>
          <a:bodyPr wrap="none" rtlCol="0">
            <a:spAutoFit/>
          </a:bodyPr>
          <a:lstStyle/>
          <a:p>
            <a:r>
              <a:rPr lang="en-US" dirty="0" smtClean="0"/>
              <a:t>H</a:t>
            </a:r>
            <a:endParaRPr lang="en-US" dirty="0"/>
          </a:p>
        </p:txBody>
      </p:sp>
    </p:spTree>
    <p:extLst>
      <p:ext uri="{BB962C8B-B14F-4D97-AF65-F5344CB8AC3E}">
        <p14:creationId xmlns:p14="http://schemas.microsoft.com/office/powerpoint/2010/main" val="19256682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00100"/>
            <a:ext cx="8229600" cy="1600200"/>
          </a:xfrm>
        </p:spPr>
        <p:txBody>
          <a:bodyPr/>
          <a:lstStyle/>
          <a:p>
            <a:r>
              <a:rPr lang="en-US" dirty="0" smtClean="0"/>
              <a:t>Resources</a:t>
            </a:r>
            <a:endParaRPr lang="en-US" dirty="0"/>
          </a:p>
        </p:txBody>
      </p:sp>
      <p:sp>
        <p:nvSpPr>
          <p:cNvPr id="3" name="Content Placeholder 2"/>
          <p:cNvSpPr>
            <a:spLocks noGrp="1"/>
          </p:cNvSpPr>
          <p:nvPr>
            <p:ph idx="1"/>
          </p:nvPr>
        </p:nvSpPr>
        <p:spPr>
          <a:xfrm>
            <a:off x="0" y="914400"/>
            <a:ext cx="9144000" cy="5943600"/>
          </a:xfrm>
        </p:spPr>
        <p:txBody>
          <a:bodyPr>
            <a:normAutofit/>
          </a:bodyPr>
          <a:lstStyle/>
          <a:p>
            <a:r>
              <a:rPr lang="en-US" b="1" dirty="0" smtClean="0">
                <a:solidFill>
                  <a:schemeClr val="tx1"/>
                </a:solidFill>
              </a:rPr>
              <a:t>Links to </a:t>
            </a:r>
            <a:r>
              <a:rPr lang="en-US" b="1" dirty="0" err="1" smtClean="0">
                <a:solidFill>
                  <a:schemeClr val="tx1"/>
                </a:solidFill>
              </a:rPr>
              <a:t>pdf’s</a:t>
            </a:r>
            <a:r>
              <a:rPr lang="en-US" b="1" dirty="0" smtClean="0">
                <a:solidFill>
                  <a:schemeClr val="tx1"/>
                </a:solidFill>
              </a:rPr>
              <a:t> cited so far</a:t>
            </a:r>
          </a:p>
          <a:p>
            <a:endParaRPr lang="en-US" b="1" dirty="0"/>
          </a:p>
          <a:p>
            <a:r>
              <a:rPr lang="en-US" b="1" dirty="0">
                <a:hlinkClick r:id="rId2"/>
              </a:rPr>
              <a:t>http://</a:t>
            </a:r>
            <a:r>
              <a:rPr lang="en-US" b="1" dirty="0" smtClean="0">
                <a:hlinkClick r:id="rId2"/>
              </a:rPr>
              <a:t>clab.iat.sfu.ca/uploads/Main/Stott-Gamification.pdf</a:t>
            </a:r>
            <a:endParaRPr lang="en-US" b="1" dirty="0" smtClean="0"/>
          </a:p>
          <a:p>
            <a:endParaRPr lang="en-US" b="1" dirty="0"/>
          </a:p>
          <a:p>
            <a:r>
              <a:rPr lang="en-US" b="1" dirty="0" smtClean="0"/>
              <a:t> </a:t>
            </a:r>
            <a:r>
              <a:rPr lang="en-US" b="1" dirty="0" smtClean="0">
                <a:hlinkClick r:id="rId3"/>
              </a:rPr>
              <a:t>http</a:t>
            </a:r>
            <a:r>
              <a:rPr lang="en-US" b="1" dirty="0">
                <a:hlinkClick r:id="rId3"/>
              </a:rPr>
              <a:t>://</a:t>
            </a:r>
            <a:r>
              <a:rPr lang="en-US" b="1" dirty="0" smtClean="0">
                <a:hlinkClick r:id="rId3"/>
              </a:rPr>
              <a:t>link.springer.com/content/pdf/10.1007/s11423-007-9055-4.pdf#page-1</a:t>
            </a:r>
            <a:endParaRPr lang="en-US" b="1" dirty="0" smtClean="0"/>
          </a:p>
          <a:p>
            <a:endParaRPr lang="en-US" b="1" dirty="0"/>
          </a:p>
          <a:p>
            <a:r>
              <a:rPr lang="en-US" b="1" dirty="0">
                <a:hlinkClick r:id="rId4"/>
              </a:rPr>
              <a:t>http://courseweb.lis.illinois.edu/~bnsmith3/gaming/files/Annetta.pdf</a:t>
            </a:r>
            <a:endParaRPr lang="en-US" b="1" dirty="0" smtClean="0"/>
          </a:p>
          <a:p>
            <a:endParaRPr lang="en-US" b="1" dirty="0"/>
          </a:p>
          <a:p>
            <a:r>
              <a:rPr lang="en-US" b="1" dirty="0" smtClean="0">
                <a:solidFill>
                  <a:schemeClr val="tx1"/>
                </a:solidFill>
              </a:rPr>
              <a:t>Also, we have these articles on a chain email going out at the end of this presentation – along with the skeleton excel sheets and word files for your class quests and achievements, best of luck and have a great year!</a:t>
            </a:r>
            <a:endParaRPr lang="en-US" b="1" dirty="0">
              <a:solidFill>
                <a:schemeClr val="tx1"/>
              </a:solidFill>
            </a:endParaRPr>
          </a:p>
        </p:txBody>
      </p:sp>
      <p:sp>
        <p:nvSpPr>
          <p:cNvPr id="5" name="TextBox 4"/>
          <p:cNvSpPr txBox="1"/>
          <p:nvPr/>
        </p:nvSpPr>
        <p:spPr>
          <a:xfrm>
            <a:off x="8389948" y="6483927"/>
            <a:ext cx="325730" cy="369332"/>
          </a:xfrm>
          <a:prstGeom prst="rect">
            <a:avLst/>
          </a:prstGeom>
          <a:noFill/>
        </p:spPr>
        <p:txBody>
          <a:bodyPr wrap="none" rtlCol="0">
            <a:spAutoFit/>
          </a:bodyPr>
          <a:lstStyle/>
          <a:p>
            <a:r>
              <a:rPr lang="en-US" dirty="0"/>
              <a:t>B</a:t>
            </a:r>
          </a:p>
        </p:txBody>
      </p:sp>
    </p:spTree>
    <p:extLst>
      <p:ext uri="{BB962C8B-B14F-4D97-AF65-F5344CB8AC3E}">
        <p14:creationId xmlns:p14="http://schemas.microsoft.com/office/powerpoint/2010/main" val="39426006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600200"/>
          </a:xfrm>
        </p:spPr>
        <p:txBody>
          <a:bodyPr/>
          <a:lstStyle/>
          <a:p>
            <a:r>
              <a:rPr lang="en-US" dirty="0" smtClean="0"/>
              <a:t>This message approved by ducks everywhere.</a:t>
            </a:r>
            <a:endParaRPr lang="en-US" dirty="0"/>
          </a:p>
        </p:txBody>
      </p:sp>
      <p:pic>
        <p:nvPicPr>
          <p:cNvPr id="1026" name="Picture 2" descr="http://www.stanford.edu/dept/CTL/cgi-bin/academicskillscoaching/wp-content/uploads/2012/07/baby-du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447800"/>
            <a:ext cx="7213600" cy="5410200"/>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5181600" y="3352800"/>
            <a:ext cx="8229600" cy="4525963"/>
          </a:xfrm>
        </p:spPr>
        <p:txBody>
          <a:bodyPr/>
          <a:lstStyle/>
          <a:p>
            <a:pPr marL="0" indent="0">
              <a:buNone/>
            </a:pPr>
            <a:r>
              <a:rPr lang="en-US" b="1" dirty="0" smtClean="0">
                <a:solidFill>
                  <a:schemeClr val="tx1"/>
                </a:solidFill>
              </a:rPr>
              <a:t>Seems Legit.</a:t>
            </a:r>
            <a:endParaRPr lang="en-US" b="1" dirty="0">
              <a:solidFill>
                <a:schemeClr val="tx1"/>
              </a:solidFill>
            </a:endParaRPr>
          </a:p>
        </p:txBody>
      </p:sp>
    </p:spTree>
    <p:extLst>
      <p:ext uri="{BB962C8B-B14F-4D97-AF65-F5344CB8AC3E}">
        <p14:creationId xmlns:p14="http://schemas.microsoft.com/office/powerpoint/2010/main" val="22171496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r>
              <a:rPr lang="en-US" sz="3200" dirty="0" smtClean="0"/>
              <a:t>Research and Current Dialogue on the subject</a:t>
            </a:r>
            <a:endParaRPr lang="en-US" sz="3200" dirty="0"/>
          </a:p>
        </p:txBody>
      </p:sp>
      <p:sp>
        <p:nvSpPr>
          <p:cNvPr id="3" name="Content Placeholder 2"/>
          <p:cNvSpPr>
            <a:spLocks noGrp="1"/>
          </p:cNvSpPr>
          <p:nvPr>
            <p:ph idx="1"/>
          </p:nvPr>
        </p:nvSpPr>
        <p:spPr>
          <a:xfrm>
            <a:off x="0" y="914400"/>
            <a:ext cx="9144000" cy="5943600"/>
          </a:xfrm>
        </p:spPr>
        <p:txBody>
          <a:bodyPr>
            <a:normAutofit fontScale="92500" lnSpcReduction="10000"/>
          </a:bodyPr>
          <a:lstStyle/>
          <a:p>
            <a:r>
              <a:rPr lang="en-US" b="1" dirty="0">
                <a:solidFill>
                  <a:schemeClr val="tx1"/>
                </a:solidFill>
              </a:rPr>
              <a:t>2008 Theory Into Practice</a:t>
            </a:r>
            <a:r>
              <a:rPr lang="en-US" b="1" dirty="0" smtClean="0"/>
              <a:t> </a:t>
            </a:r>
            <a:r>
              <a:rPr lang="en-US" b="1" dirty="0" smtClean="0">
                <a:solidFill>
                  <a:schemeClr val="tx1"/>
                </a:solidFill>
              </a:rPr>
              <a:t>article, </a:t>
            </a:r>
            <a:r>
              <a:rPr lang="en-US" b="1" i="1" dirty="0">
                <a:solidFill>
                  <a:schemeClr val="tx1"/>
                </a:solidFill>
              </a:rPr>
              <a:t>Video Games in </a:t>
            </a:r>
            <a:r>
              <a:rPr lang="en-US" b="1" i="1" dirty="0" smtClean="0">
                <a:solidFill>
                  <a:schemeClr val="tx1"/>
                </a:solidFill>
              </a:rPr>
              <a:t>Education: Why </a:t>
            </a:r>
            <a:r>
              <a:rPr lang="en-US" b="1" i="1" dirty="0">
                <a:solidFill>
                  <a:schemeClr val="tx1"/>
                </a:solidFill>
              </a:rPr>
              <a:t>They Should Be </a:t>
            </a:r>
            <a:r>
              <a:rPr lang="en-US" b="1" i="1" dirty="0" smtClean="0">
                <a:solidFill>
                  <a:schemeClr val="tx1"/>
                </a:solidFill>
              </a:rPr>
              <a:t>Used and </a:t>
            </a:r>
            <a:r>
              <a:rPr lang="en-US" b="1" i="1" dirty="0">
                <a:solidFill>
                  <a:schemeClr val="tx1"/>
                </a:solidFill>
              </a:rPr>
              <a:t>How They Are Being Used - Leonard A. </a:t>
            </a:r>
            <a:r>
              <a:rPr lang="en-US" b="1" i="1" dirty="0" err="1" smtClean="0">
                <a:solidFill>
                  <a:schemeClr val="tx1"/>
                </a:solidFill>
              </a:rPr>
              <a:t>Annetta</a:t>
            </a:r>
            <a:endParaRPr lang="en-US" b="1" i="1" dirty="0" smtClean="0">
              <a:solidFill>
                <a:schemeClr val="tx1"/>
              </a:solidFill>
            </a:endParaRPr>
          </a:p>
          <a:p>
            <a:endParaRPr lang="en-US" b="1" i="1" dirty="0" smtClean="0">
              <a:solidFill>
                <a:schemeClr val="tx1"/>
              </a:solidFill>
            </a:endParaRPr>
          </a:p>
          <a:p>
            <a:r>
              <a:rPr lang="en-US" b="1" dirty="0" smtClean="0">
                <a:solidFill>
                  <a:schemeClr val="tx1"/>
                </a:solidFill>
              </a:rPr>
              <a:t>Useful Cuts</a:t>
            </a:r>
          </a:p>
          <a:p>
            <a:pPr lvl="1"/>
            <a:r>
              <a:rPr lang="en-US" b="1" dirty="0">
                <a:solidFill>
                  <a:schemeClr val="tx1"/>
                </a:solidFill>
              </a:rPr>
              <a:t>In 2003, a movement was started for using video games in teaching and training. This initiative, known as serious games, has changed </a:t>
            </a:r>
            <a:r>
              <a:rPr lang="en-US" b="1" dirty="0" err="1">
                <a:solidFill>
                  <a:schemeClr val="tx1"/>
                </a:solidFill>
              </a:rPr>
              <a:t>theway</a:t>
            </a:r>
            <a:r>
              <a:rPr lang="en-US" b="1" dirty="0">
                <a:solidFill>
                  <a:schemeClr val="tx1"/>
                </a:solidFill>
              </a:rPr>
              <a:t> that educators viewed instruction to </a:t>
            </a:r>
            <a:r>
              <a:rPr lang="en-US" b="1" dirty="0" smtClean="0">
                <a:solidFill>
                  <a:schemeClr val="tx1"/>
                </a:solidFill>
              </a:rPr>
              <a:t>meet the </a:t>
            </a:r>
            <a:r>
              <a:rPr lang="en-US" b="1" dirty="0">
                <a:solidFill>
                  <a:schemeClr val="tx1"/>
                </a:solidFill>
              </a:rPr>
              <a:t>needs of the Net generation. Serious </a:t>
            </a:r>
            <a:r>
              <a:rPr lang="en-US" b="1" dirty="0" smtClean="0">
                <a:solidFill>
                  <a:schemeClr val="tx1"/>
                </a:solidFill>
              </a:rPr>
              <a:t>games have </a:t>
            </a:r>
            <a:r>
              <a:rPr lang="en-US" b="1" dirty="0">
                <a:solidFill>
                  <a:schemeClr val="tx1"/>
                </a:solidFill>
              </a:rPr>
              <a:t>impacted the military and firefighters (</a:t>
            </a:r>
            <a:r>
              <a:rPr lang="en-US" b="1" dirty="0" smtClean="0">
                <a:solidFill>
                  <a:schemeClr val="tx1"/>
                </a:solidFill>
              </a:rPr>
              <a:t>Harmon, 2003</a:t>
            </a:r>
            <a:r>
              <a:rPr lang="en-US" b="1" dirty="0">
                <a:solidFill>
                  <a:schemeClr val="tx1"/>
                </a:solidFill>
              </a:rPr>
              <a:t>; Macedonia, 2002), medical (</a:t>
            </a:r>
            <a:r>
              <a:rPr lang="en-US" b="1" dirty="0" err="1" smtClean="0">
                <a:solidFill>
                  <a:schemeClr val="tx1"/>
                </a:solidFill>
              </a:rPr>
              <a:t>Cosman</a:t>
            </a:r>
            <a:r>
              <a:rPr lang="en-US" b="1" dirty="0" smtClean="0">
                <a:solidFill>
                  <a:schemeClr val="tx1"/>
                </a:solidFill>
              </a:rPr>
              <a:t>, </a:t>
            </a:r>
            <a:r>
              <a:rPr lang="en-US" b="1" dirty="0" err="1" smtClean="0">
                <a:solidFill>
                  <a:schemeClr val="tx1"/>
                </a:solidFill>
              </a:rPr>
              <a:t>Cregan</a:t>
            </a:r>
            <a:r>
              <a:rPr lang="en-US" b="1" dirty="0">
                <a:solidFill>
                  <a:schemeClr val="tx1"/>
                </a:solidFill>
              </a:rPr>
              <a:t>, Martin, &amp; </a:t>
            </a:r>
            <a:r>
              <a:rPr lang="en-US" b="1" dirty="0" err="1">
                <a:solidFill>
                  <a:schemeClr val="tx1"/>
                </a:solidFill>
              </a:rPr>
              <a:t>Cartmill</a:t>
            </a:r>
            <a:r>
              <a:rPr lang="en-US" b="1" dirty="0">
                <a:solidFill>
                  <a:schemeClr val="tx1"/>
                </a:solidFill>
              </a:rPr>
              <a:t>, 2002; </a:t>
            </a:r>
            <a:r>
              <a:rPr lang="en-US" b="1" dirty="0" err="1" smtClean="0">
                <a:solidFill>
                  <a:schemeClr val="tx1"/>
                </a:solidFill>
              </a:rPr>
              <a:t>Hmelo</a:t>
            </a:r>
            <a:r>
              <a:rPr lang="en-US" b="1" dirty="0" smtClean="0">
                <a:solidFill>
                  <a:schemeClr val="tx1"/>
                </a:solidFill>
              </a:rPr>
              <a:t> et </a:t>
            </a:r>
            <a:r>
              <a:rPr lang="en-US" b="1" dirty="0">
                <a:solidFill>
                  <a:schemeClr val="tx1"/>
                </a:solidFill>
              </a:rPr>
              <a:t>al., 2001), and higher business education (</a:t>
            </a:r>
            <a:r>
              <a:rPr lang="en-US" b="1" dirty="0" err="1" smtClean="0">
                <a:solidFill>
                  <a:schemeClr val="tx1"/>
                </a:solidFill>
              </a:rPr>
              <a:t>Bos</a:t>
            </a:r>
            <a:r>
              <a:rPr lang="en-US" b="1" dirty="0" smtClean="0">
                <a:solidFill>
                  <a:schemeClr val="tx1"/>
                </a:solidFill>
              </a:rPr>
              <a:t>, </a:t>
            </a:r>
            <a:r>
              <a:rPr lang="en-US" b="1" dirty="0" err="1" smtClean="0">
                <a:solidFill>
                  <a:schemeClr val="tx1"/>
                </a:solidFill>
              </a:rPr>
              <a:t>Shami</a:t>
            </a:r>
            <a:r>
              <a:rPr lang="en-US" b="1" dirty="0">
                <a:solidFill>
                  <a:schemeClr val="tx1"/>
                </a:solidFill>
              </a:rPr>
              <a:t>, &amp; </a:t>
            </a:r>
            <a:r>
              <a:rPr lang="en-US" b="1" dirty="0" err="1">
                <a:solidFill>
                  <a:schemeClr val="tx1"/>
                </a:solidFill>
              </a:rPr>
              <a:t>Naab</a:t>
            </a:r>
            <a:r>
              <a:rPr lang="en-US" b="1" dirty="0">
                <a:solidFill>
                  <a:schemeClr val="tx1"/>
                </a:solidFill>
              </a:rPr>
              <a:t>, 2006).</a:t>
            </a:r>
          </a:p>
          <a:p>
            <a:pPr lvl="1"/>
            <a:endParaRPr lang="en-US" b="1" dirty="0">
              <a:solidFill>
                <a:schemeClr val="tx1"/>
              </a:solidFill>
            </a:endParaRPr>
          </a:p>
          <a:p>
            <a:pPr lvl="1"/>
            <a:r>
              <a:rPr lang="en-US" b="1" dirty="0" smtClean="0">
                <a:solidFill>
                  <a:schemeClr val="tx1"/>
                </a:solidFill>
              </a:rPr>
              <a:t>Games allow </a:t>
            </a:r>
            <a:r>
              <a:rPr lang="en-US" b="1" dirty="0">
                <a:solidFill>
                  <a:schemeClr val="tx1"/>
                </a:solidFill>
              </a:rPr>
              <a:t>the player to better understand the </a:t>
            </a:r>
            <a:r>
              <a:rPr lang="en-US" b="1" dirty="0" smtClean="0">
                <a:solidFill>
                  <a:schemeClr val="tx1"/>
                </a:solidFill>
              </a:rPr>
              <a:t>logic behind </a:t>
            </a:r>
            <a:r>
              <a:rPr lang="en-US" b="1" dirty="0">
                <a:solidFill>
                  <a:schemeClr val="tx1"/>
                </a:solidFill>
              </a:rPr>
              <a:t>rules and express themselves as </a:t>
            </a:r>
            <a:r>
              <a:rPr lang="en-US" b="1" dirty="0" smtClean="0">
                <a:solidFill>
                  <a:schemeClr val="tx1"/>
                </a:solidFill>
              </a:rPr>
              <a:t>individuals through </a:t>
            </a:r>
            <a:r>
              <a:rPr lang="en-US" b="1" dirty="0">
                <a:solidFill>
                  <a:schemeClr val="tx1"/>
                </a:solidFill>
              </a:rPr>
              <a:t>the roles that they portray </a:t>
            </a:r>
            <a:r>
              <a:rPr lang="en-US" b="1" dirty="0" smtClean="0">
                <a:solidFill>
                  <a:schemeClr val="tx1"/>
                </a:solidFill>
              </a:rPr>
              <a:t>within a </a:t>
            </a:r>
            <a:r>
              <a:rPr lang="en-US" b="1" dirty="0">
                <a:solidFill>
                  <a:schemeClr val="tx1"/>
                </a:solidFill>
              </a:rPr>
              <a:t>game. If individuals are able to </a:t>
            </a:r>
            <a:r>
              <a:rPr lang="en-US" b="1" dirty="0" smtClean="0">
                <a:solidFill>
                  <a:schemeClr val="tx1"/>
                </a:solidFill>
              </a:rPr>
              <a:t>successfully participate </a:t>
            </a:r>
            <a:r>
              <a:rPr lang="en-US" b="1" dirty="0">
                <a:solidFill>
                  <a:schemeClr val="tx1"/>
                </a:solidFill>
              </a:rPr>
              <a:t>in video games and simulation, it </a:t>
            </a:r>
            <a:r>
              <a:rPr lang="en-US" b="1" dirty="0" smtClean="0">
                <a:solidFill>
                  <a:schemeClr val="tx1"/>
                </a:solidFill>
              </a:rPr>
              <a:t>is because</a:t>
            </a:r>
            <a:r>
              <a:rPr lang="en-US" b="1" dirty="0">
                <a:solidFill>
                  <a:schemeClr val="tx1"/>
                </a:solidFill>
              </a:rPr>
              <a:t>, as children, they learned to master </a:t>
            </a:r>
            <a:r>
              <a:rPr lang="en-US" b="1" dirty="0" smtClean="0">
                <a:solidFill>
                  <a:schemeClr val="tx1"/>
                </a:solidFill>
              </a:rPr>
              <a:t>rules through </a:t>
            </a:r>
            <a:r>
              <a:rPr lang="en-US" b="1" dirty="0">
                <a:solidFill>
                  <a:schemeClr val="tx1"/>
                </a:solidFill>
              </a:rPr>
              <a:t>play (</a:t>
            </a:r>
            <a:r>
              <a:rPr lang="en-US" b="1" dirty="0" err="1">
                <a:solidFill>
                  <a:schemeClr val="tx1"/>
                </a:solidFill>
              </a:rPr>
              <a:t>Corbeil</a:t>
            </a:r>
            <a:r>
              <a:rPr lang="en-US" b="1" dirty="0">
                <a:solidFill>
                  <a:schemeClr val="tx1"/>
                </a:solidFill>
              </a:rPr>
              <a:t>, 1999</a:t>
            </a:r>
            <a:r>
              <a:rPr lang="en-US" b="1" dirty="0" smtClean="0">
                <a:solidFill>
                  <a:schemeClr val="tx1"/>
                </a:solidFill>
              </a:rPr>
              <a:t>).</a:t>
            </a:r>
          </a:p>
          <a:p>
            <a:pPr lvl="1"/>
            <a:endParaRPr lang="en-US" b="1" dirty="0">
              <a:solidFill>
                <a:schemeClr val="tx1"/>
              </a:solidFill>
            </a:endParaRPr>
          </a:p>
          <a:p>
            <a:pPr lvl="1"/>
            <a:r>
              <a:rPr lang="en-US" b="1" dirty="0">
                <a:solidFill>
                  <a:schemeClr val="tx1"/>
                </a:solidFill>
              </a:rPr>
              <a:t>Games can motivate passive students </a:t>
            </a:r>
            <a:r>
              <a:rPr lang="en-US" b="1" dirty="0" smtClean="0">
                <a:solidFill>
                  <a:schemeClr val="tx1"/>
                </a:solidFill>
              </a:rPr>
              <a:t>to contribute </a:t>
            </a:r>
            <a:r>
              <a:rPr lang="en-US" b="1" dirty="0">
                <a:solidFill>
                  <a:schemeClr val="tx1"/>
                </a:solidFill>
              </a:rPr>
              <a:t>more than they would in a </a:t>
            </a:r>
            <a:r>
              <a:rPr lang="en-US" b="1" dirty="0" smtClean="0">
                <a:solidFill>
                  <a:schemeClr val="tx1"/>
                </a:solidFill>
              </a:rPr>
              <a:t>traditional learning </a:t>
            </a:r>
            <a:r>
              <a:rPr lang="en-US" b="1" dirty="0">
                <a:solidFill>
                  <a:schemeClr val="tx1"/>
                </a:solidFill>
              </a:rPr>
              <a:t>environment (Tanner &amp; Jones, 2000</a:t>
            </a:r>
            <a:r>
              <a:rPr lang="en-US" b="1" dirty="0" smtClean="0">
                <a:solidFill>
                  <a:schemeClr val="tx1"/>
                </a:solidFill>
              </a:rPr>
              <a:t>).</a:t>
            </a:r>
          </a:p>
          <a:p>
            <a:pPr lvl="1"/>
            <a:endParaRPr lang="en-US" b="1" dirty="0">
              <a:solidFill>
                <a:schemeClr val="tx1"/>
              </a:solidFill>
            </a:endParaRPr>
          </a:p>
          <a:p>
            <a:pPr lvl="1"/>
            <a:r>
              <a:rPr lang="en-US" b="1" dirty="0">
                <a:solidFill>
                  <a:schemeClr val="tx1"/>
                </a:solidFill>
              </a:rPr>
              <a:t>Games </a:t>
            </a:r>
            <a:r>
              <a:rPr lang="en-US" b="1" dirty="0" smtClean="0">
                <a:solidFill>
                  <a:schemeClr val="tx1"/>
                </a:solidFill>
              </a:rPr>
              <a:t>provide learners </a:t>
            </a:r>
            <a:r>
              <a:rPr lang="en-US" b="1" dirty="0">
                <a:solidFill>
                  <a:schemeClr val="tx1"/>
                </a:solidFill>
              </a:rPr>
              <a:t>the opportunity to learn by doing, </a:t>
            </a:r>
            <a:r>
              <a:rPr lang="en-US" b="1" dirty="0" smtClean="0">
                <a:solidFill>
                  <a:schemeClr val="tx1"/>
                </a:solidFill>
              </a:rPr>
              <a:t>experience situations </a:t>
            </a:r>
            <a:r>
              <a:rPr lang="en-US" b="1" dirty="0">
                <a:solidFill>
                  <a:schemeClr val="tx1"/>
                </a:solidFill>
              </a:rPr>
              <a:t>first-hand, and role-play.</a:t>
            </a:r>
          </a:p>
        </p:txBody>
      </p:sp>
      <p:sp>
        <p:nvSpPr>
          <p:cNvPr id="4" name="TextBox 3"/>
          <p:cNvSpPr txBox="1"/>
          <p:nvPr/>
        </p:nvSpPr>
        <p:spPr>
          <a:xfrm>
            <a:off x="8766974" y="6465332"/>
            <a:ext cx="377026" cy="369332"/>
          </a:xfrm>
          <a:prstGeom prst="rect">
            <a:avLst/>
          </a:prstGeom>
          <a:noFill/>
        </p:spPr>
        <p:txBody>
          <a:bodyPr wrap="none" rtlCol="0">
            <a:spAutoFit/>
          </a:bodyPr>
          <a:lstStyle/>
          <a:p>
            <a:r>
              <a:rPr lang="en-US" dirty="0" smtClean="0"/>
              <a:t>H</a:t>
            </a:r>
            <a:endParaRPr lang="en-US" dirty="0"/>
          </a:p>
        </p:txBody>
      </p:sp>
    </p:spTree>
    <p:extLst>
      <p:ext uri="{BB962C8B-B14F-4D97-AF65-F5344CB8AC3E}">
        <p14:creationId xmlns:p14="http://schemas.microsoft.com/office/powerpoint/2010/main" val="19463950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r>
              <a:rPr lang="en-US" sz="3200" dirty="0" smtClean="0"/>
              <a:t>Research and Current Dialogue on the subject</a:t>
            </a:r>
            <a:endParaRPr lang="en-US" sz="3200" dirty="0"/>
          </a:p>
        </p:txBody>
      </p:sp>
      <p:sp>
        <p:nvSpPr>
          <p:cNvPr id="3" name="Content Placeholder 2"/>
          <p:cNvSpPr>
            <a:spLocks noGrp="1"/>
          </p:cNvSpPr>
          <p:nvPr>
            <p:ph idx="1"/>
          </p:nvPr>
        </p:nvSpPr>
        <p:spPr>
          <a:xfrm>
            <a:off x="0" y="685800"/>
            <a:ext cx="9144000" cy="6172200"/>
          </a:xfrm>
        </p:spPr>
        <p:txBody>
          <a:bodyPr>
            <a:normAutofit lnSpcReduction="10000"/>
          </a:bodyPr>
          <a:lstStyle/>
          <a:p>
            <a:r>
              <a:rPr lang="en-US" b="1" dirty="0" smtClean="0">
                <a:solidFill>
                  <a:schemeClr val="tx1"/>
                </a:solidFill>
              </a:rPr>
              <a:t>2012, </a:t>
            </a:r>
            <a:r>
              <a:rPr lang="en-US" b="1" dirty="0">
                <a:solidFill>
                  <a:schemeClr val="tx1"/>
                </a:solidFill>
              </a:rPr>
              <a:t>School of Interactive Arts and </a:t>
            </a:r>
            <a:r>
              <a:rPr lang="en-US" b="1" dirty="0" smtClean="0">
                <a:solidFill>
                  <a:schemeClr val="tx1"/>
                </a:solidFill>
              </a:rPr>
              <a:t>Technology - Simon </a:t>
            </a:r>
            <a:r>
              <a:rPr lang="en-US" b="1" dirty="0">
                <a:solidFill>
                  <a:schemeClr val="tx1"/>
                </a:solidFill>
              </a:rPr>
              <a:t>Fraser University, </a:t>
            </a:r>
            <a:r>
              <a:rPr lang="en-US" b="1" i="1" dirty="0">
                <a:solidFill>
                  <a:schemeClr val="tx1"/>
                </a:solidFill>
              </a:rPr>
              <a:t>Analysis of Gamification in Education - </a:t>
            </a:r>
            <a:r>
              <a:rPr lang="en-US" b="1" dirty="0">
                <a:solidFill>
                  <a:schemeClr val="tx1"/>
                </a:solidFill>
              </a:rPr>
              <a:t>Andrew Stott and Carman </a:t>
            </a:r>
            <a:r>
              <a:rPr lang="en-US" b="1" dirty="0" err="1" smtClean="0">
                <a:solidFill>
                  <a:schemeClr val="tx1"/>
                </a:solidFill>
              </a:rPr>
              <a:t>Neustaedter</a:t>
            </a:r>
            <a:endParaRPr lang="en-US" b="1" dirty="0" smtClean="0">
              <a:solidFill>
                <a:schemeClr val="tx1"/>
              </a:solidFill>
            </a:endParaRPr>
          </a:p>
          <a:p>
            <a:endParaRPr lang="en-US" b="1" dirty="0" smtClean="0">
              <a:solidFill>
                <a:schemeClr val="tx1"/>
              </a:solidFill>
            </a:endParaRPr>
          </a:p>
          <a:p>
            <a:r>
              <a:rPr lang="en-US" b="1" dirty="0" smtClean="0">
                <a:solidFill>
                  <a:schemeClr val="tx1"/>
                </a:solidFill>
              </a:rPr>
              <a:t>Useful Cuts</a:t>
            </a:r>
          </a:p>
          <a:p>
            <a:pPr lvl="1"/>
            <a:r>
              <a:rPr lang="en-US" b="1" dirty="0">
                <a:solidFill>
                  <a:schemeClr val="tx1"/>
                </a:solidFill>
              </a:rPr>
              <a:t>This analysis reveals that the underlying </a:t>
            </a:r>
            <a:r>
              <a:rPr lang="en-US" b="1" dirty="0" smtClean="0">
                <a:solidFill>
                  <a:schemeClr val="tx1"/>
                </a:solidFill>
              </a:rPr>
              <a:t>dynamics that </a:t>
            </a:r>
            <a:r>
              <a:rPr lang="en-US" b="1" dirty="0">
                <a:solidFill>
                  <a:schemeClr val="tx1"/>
                </a:solidFill>
              </a:rPr>
              <a:t>make games engaging are largely </a:t>
            </a:r>
            <a:r>
              <a:rPr lang="en-US" b="1" u="sng" dirty="0">
                <a:solidFill>
                  <a:schemeClr val="tx1"/>
                </a:solidFill>
              </a:rPr>
              <a:t>already </a:t>
            </a:r>
            <a:r>
              <a:rPr lang="en-US" b="1" u="sng" dirty="0" smtClean="0">
                <a:solidFill>
                  <a:schemeClr val="tx1"/>
                </a:solidFill>
              </a:rPr>
              <a:t>recognized and </a:t>
            </a:r>
            <a:r>
              <a:rPr lang="en-US" b="1" u="sng" dirty="0">
                <a:solidFill>
                  <a:schemeClr val="tx1"/>
                </a:solidFill>
              </a:rPr>
              <a:t>utilized in modern pedagogical practices</a:t>
            </a:r>
            <a:r>
              <a:rPr lang="en-US" b="1" dirty="0">
                <a:solidFill>
                  <a:schemeClr val="tx1"/>
                </a:solidFill>
              </a:rPr>
              <a:t>, </a:t>
            </a:r>
            <a:r>
              <a:rPr lang="en-US" b="1" dirty="0" smtClean="0">
                <a:solidFill>
                  <a:schemeClr val="tx1"/>
                </a:solidFill>
              </a:rPr>
              <a:t>although under </a:t>
            </a:r>
            <a:r>
              <a:rPr lang="en-US" b="1" dirty="0">
                <a:solidFill>
                  <a:schemeClr val="tx1"/>
                </a:solidFill>
              </a:rPr>
              <a:t>different designations. This provides some </a:t>
            </a:r>
            <a:r>
              <a:rPr lang="en-US" b="1" dirty="0" smtClean="0">
                <a:solidFill>
                  <a:schemeClr val="tx1"/>
                </a:solidFill>
              </a:rPr>
              <a:t>legitimacy to </a:t>
            </a:r>
            <a:r>
              <a:rPr lang="en-US" b="1" dirty="0">
                <a:solidFill>
                  <a:schemeClr val="tx1"/>
                </a:solidFill>
              </a:rPr>
              <a:t>a practice that is sometimes dismissed as superficial, </a:t>
            </a:r>
            <a:r>
              <a:rPr lang="en-US" b="1" dirty="0" smtClean="0">
                <a:solidFill>
                  <a:schemeClr val="tx1"/>
                </a:solidFill>
              </a:rPr>
              <a:t>and also </a:t>
            </a:r>
            <a:r>
              <a:rPr lang="en-US" b="1" dirty="0">
                <a:solidFill>
                  <a:schemeClr val="tx1"/>
                </a:solidFill>
              </a:rPr>
              <a:t>provides a way of formulating useful guidelines </a:t>
            </a:r>
            <a:r>
              <a:rPr lang="en-US" b="1" dirty="0" smtClean="0">
                <a:solidFill>
                  <a:schemeClr val="tx1"/>
                </a:solidFill>
              </a:rPr>
              <a:t>for those </a:t>
            </a:r>
            <a:r>
              <a:rPr lang="en-US" b="1" dirty="0">
                <a:solidFill>
                  <a:schemeClr val="tx1"/>
                </a:solidFill>
              </a:rPr>
              <a:t>wishing to utilize the power of games to </a:t>
            </a:r>
            <a:r>
              <a:rPr lang="en-US" b="1" dirty="0" smtClean="0">
                <a:solidFill>
                  <a:schemeClr val="tx1"/>
                </a:solidFill>
              </a:rPr>
              <a:t>motivate student </a:t>
            </a:r>
            <a:r>
              <a:rPr lang="en-US" b="1" dirty="0">
                <a:solidFill>
                  <a:schemeClr val="tx1"/>
                </a:solidFill>
              </a:rPr>
              <a:t>achievement</a:t>
            </a:r>
            <a:r>
              <a:rPr lang="en-US" b="1" dirty="0" smtClean="0">
                <a:solidFill>
                  <a:schemeClr val="tx1"/>
                </a:solidFill>
              </a:rPr>
              <a:t>.</a:t>
            </a:r>
          </a:p>
          <a:p>
            <a:pPr lvl="1"/>
            <a:endParaRPr lang="en-US" b="1" dirty="0">
              <a:solidFill>
                <a:schemeClr val="tx1"/>
              </a:solidFill>
            </a:endParaRPr>
          </a:p>
          <a:p>
            <a:pPr lvl="1"/>
            <a:r>
              <a:rPr lang="en-US" b="1" dirty="0" err="1">
                <a:solidFill>
                  <a:schemeClr val="tx1"/>
                </a:solidFill>
              </a:rPr>
              <a:t>Lawley</a:t>
            </a:r>
            <a:r>
              <a:rPr lang="en-US" b="1" dirty="0">
                <a:solidFill>
                  <a:schemeClr val="tx1"/>
                </a:solidFill>
              </a:rPr>
              <a:t>, a professor of interactive games </a:t>
            </a:r>
            <a:r>
              <a:rPr lang="en-US" b="1" dirty="0" smtClean="0">
                <a:solidFill>
                  <a:schemeClr val="tx1"/>
                </a:solidFill>
              </a:rPr>
              <a:t>and media </a:t>
            </a:r>
            <a:r>
              <a:rPr lang="en-US" b="1" dirty="0">
                <a:solidFill>
                  <a:schemeClr val="tx1"/>
                </a:solidFill>
              </a:rPr>
              <a:t>at the Rochester Institute of Technology (RIT), </a:t>
            </a:r>
            <a:r>
              <a:rPr lang="en-US" b="1" dirty="0" smtClean="0">
                <a:solidFill>
                  <a:schemeClr val="tx1"/>
                </a:solidFill>
              </a:rPr>
              <a:t>notes that </a:t>
            </a:r>
            <a:r>
              <a:rPr lang="en-US" b="1" dirty="0">
                <a:solidFill>
                  <a:schemeClr val="tx1"/>
                </a:solidFill>
              </a:rPr>
              <a:t>when implemented properly, "gamification can </a:t>
            </a:r>
            <a:r>
              <a:rPr lang="en-US" b="1" dirty="0" smtClean="0">
                <a:solidFill>
                  <a:schemeClr val="tx1"/>
                </a:solidFill>
              </a:rPr>
              <a:t>help enrich </a:t>
            </a:r>
            <a:r>
              <a:rPr lang="en-US" b="1" dirty="0">
                <a:solidFill>
                  <a:schemeClr val="tx1"/>
                </a:solidFill>
              </a:rPr>
              <a:t>educational experiences in a way that students </a:t>
            </a:r>
            <a:r>
              <a:rPr lang="en-US" b="1" dirty="0" smtClean="0">
                <a:solidFill>
                  <a:schemeClr val="tx1"/>
                </a:solidFill>
              </a:rPr>
              <a:t>will recognize </a:t>
            </a:r>
            <a:r>
              <a:rPr lang="en-US" b="1" dirty="0">
                <a:solidFill>
                  <a:schemeClr val="tx1"/>
                </a:solidFill>
              </a:rPr>
              <a:t>and respond to" [5]. </a:t>
            </a:r>
            <a:r>
              <a:rPr lang="en-US" b="1" u="sng" dirty="0">
                <a:solidFill>
                  <a:schemeClr val="tx1"/>
                </a:solidFill>
              </a:rPr>
              <a:t>However, she warns </a:t>
            </a:r>
            <a:r>
              <a:rPr lang="en-US" b="1" u="sng" dirty="0" smtClean="0">
                <a:solidFill>
                  <a:schemeClr val="tx1"/>
                </a:solidFill>
              </a:rPr>
              <a:t>that reducing </a:t>
            </a:r>
            <a:r>
              <a:rPr lang="en-US" b="1" u="sng" dirty="0">
                <a:solidFill>
                  <a:schemeClr val="tx1"/>
                </a:solidFill>
              </a:rPr>
              <a:t>the complexity of well designed games to </a:t>
            </a:r>
            <a:r>
              <a:rPr lang="en-US" b="1" u="sng" dirty="0" smtClean="0">
                <a:solidFill>
                  <a:schemeClr val="tx1"/>
                </a:solidFill>
              </a:rPr>
              <a:t>their surface </a:t>
            </a:r>
            <a:r>
              <a:rPr lang="en-US" b="1" u="sng" dirty="0">
                <a:solidFill>
                  <a:schemeClr val="tx1"/>
                </a:solidFill>
              </a:rPr>
              <a:t>elements (i.e. badges and experience points) </a:t>
            </a:r>
            <a:r>
              <a:rPr lang="en-US" b="1" u="sng" dirty="0" smtClean="0">
                <a:solidFill>
                  <a:schemeClr val="tx1"/>
                </a:solidFill>
              </a:rPr>
              <a:t>falls short </a:t>
            </a:r>
            <a:r>
              <a:rPr lang="en-US" b="1" u="sng" dirty="0">
                <a:solidFill>
                  <a:schemeClr val="tx1"/>
                </a:solidFill>
              </a:rPr>
              <a:t>of engaging students. </a:t>
            </a:r>
            <a:r>
              <a:rPr lang="en-US" b="1" dirty="0">
                <a:solidFill>
                  <a:schemeClr val="tx1"/>
                </a:solidFill>
              </a:rPr>
              <a:t>She continues </a:t>
            </a:r>
            <a:r>
              <a:rPr lang="en-US" b="1" dirty="0" smtClean="0">
                <a:solidFill>
                  <a:schemeClr val="tx1"/>
                </a:solidFill>
              </a:rPr>
              <a:t>further, suggesting </a:t>
            </a:r>
            <a:r>
              <a:rPr lang="en-US" b="1" dirty="0">
                <a:solidFill>
                  <a:schemeClr val="tx1"/>
                </a:solidFill>
              </a:rPr>
              <a:t>that beyond failing to engage, limiting </a:t>
            </a:r>
            <a:r>
              <a:rPr lang="en-US" b="1" dirty="0" smtClean="0">
                <a:solidFill>
                  <a:schemeClr val="tx1"/>
                </a:solidFill>
              </a:rPr>
              <a:t>the implementation </a:t>
            </a:r>
            <a:r>
              <a:rPr lang="en-US" b="1" dirty="0">
                <a:solidFill>
                  <a:schemeClr val="tx1"/>
                </a:solidFill>
              </a:rPr>
              <a:t>of game dynamics to just the </a:t>
            </a:r>
            <a:r>
              <a:rPr lang="en-US" b="1" dirty="0" smtClean="0">
                <a:solidFill>
                  <a:schemeClr val="tx1"/>
                </a:solidFill>
              </a:rPr>
              <a:t>surface characteristics </a:t>
            </a:r>
            <a:r>
              <a:rPr lang="en-US" b="1" dirty="0">
                <a:solidFill>
                  <a:schemeClr val="tx1"/>
                </a:solidFill>
              </a:rPr>
              <a:t>can actually damage existing interest </a:t>
            </a:r>
            <a:r>
              <a:rPr lang="en-US" b="1" dirty="0" smtClean="0">
                <a:solidFill>
                  <a:schemeClr val="tx1"/>
                </a:solidFill>
              </a:rPr>
              <a:t>and engagement </a:t>
            </a:r>
            <a:r>
              <a:rPr lang="en-US" b="1" dirty="0">
                <a:solidFill>
                  <a:schemeClr val="tx1"/>
                </a:solidFill>
              </a:rPr>
              <a:t>[5]. </a:t>
            </a:r>
            <a:r>
              <a:rPr lang="en-US" b="1" dirty="0" err="1">
                <a:solidFill>
                  <a:schemeClr val="tx1"/>
                </a:solidFill>
              </a:rPr>
              <a:t>Lawley</a:t>
            </a:r>
            <a:r>
              <a:rPr lang="en-US" b="1" dirty="0">
                <a:solidFill>
                  <a:schemeClr val="tx1"/>
                </a:solidFill>
              </a:rPr>
              <a:t> is not suggesting that </a:t>
            </a:r>
            <a:r>
              <a:rPr lang="en-US" b="1" dirty="0" smtClean="0">
                <a:solidFill>
                  <a:schemeClr val="tx1"/>
                </a:solidFill>
              </a:rPr>
              <a:t>game elements </a:t>
            </a:r>
            <a:r>
              <a:rPr lang="en-US" b="1" dirty="0">
                <a:solidFill>
                  <a:schemeClr val="tx1"/>
                </a:solidFill>
              </a:rPr>
              <a:t>should be avoided, but rather she is stressing </a:t>
            </a:r>
            <a:r>
              <a:rPr lang="en-US" b="1" dirty="0" smtClean="0">
                <a:solidFill>
                  <a:schemeClr val="tx1"/>
                </a:solidFill>
              </a:rPr>
              <a:t>the importance </a:t>
            </a:r>
            <a:r>
              <a:rPr lang="en-US" b="1" dirty="0">
                <a:solidFill>
                  <a:schemeClr val="tx1"/>
                </a:solidFill>
              </a:rPr>
              <a:t>of allowing them to surface as part of a </a:t>
            </a:r>
            <a:r>
              <a:rPr lang="en-US" b="1" u="sng" dirty="0" smtClean="0">
                <a:solidFill>
                  <a:schemeClr val="tx1"/>
                </a:solidFill>
              </a:rPr>
              <a:t>deeper implementation </a:t>
            </a:r>
            <a:r>
              <a:rPr lang="en-US" b="1" u="sng" dirty="0">
                <a:solidFill>
                  <a:schemeClr val="tx1"/>
                </a:solidFill>
              </a:rPr>
              <a:t>that includes the underlying foundations </a:t>
            </a:r>
            <a:r>
              <a:rPr lang="en-US" b="1" u="sng" dirty="0" smtClean="0">
                <a:solidFill>
                  <a:schemeClr val="tx1"/>
                </a:solidFill>
              </a:rPr>
              <a:t>of good </a:t>
            </a:r>
            <a:r>
              <a:rPr lang="en-US" b="1" u="sng" dirty="0">
                <a:solidFill>
                  <a:schemeClr val="tx1"/>
                </a:solidFill>
              </a:rPr>
              <a:t>game design.</a:t>
            </a:r>
          </a:p>
        </p:txBody>
      </p:sp>
      <p:sp>
        <p:nvSpPr>
          <p:cNvPr id="5" name="TextBox 4"/>
          <p:cNvSpPr txBox="1"/>
          <p:nvPr/>
        </p:nvSpPr>
        <p:spPr>
          <a:xfrm>
            <a:off x="8389948" y="6483927"/>
            <a:ext cx="325730" cy="369332"/>
          </a:xfrm>
          <a:prstGeom prst="rect">
            <a:avLst/>
          </a:prstGeom>
          <a:noFill/>
        </p:spPr>
        <p:txBody>
          <a:bodyPr wrap="none" rtlCol="0">
            <a:spAutoFit/>
          </a:bodyPr>
          <a:lstStyle/>
          <a:p>
            <a:r>
              <a:rPr lang="en-US" dirty="0"/>
              <a:t>B</a:t>
            </a:r>
          </a:p>
        </p:txBody>
      </p:sp>
    </p:spTree>
    <p:extLst>
      <p:ext uri="{BB962C8B-B14F-4D97-AF65-F5344CB8AC3E}">
        <p14:creationId xmlns:p14="http://schemas.microsoft.com/office/powerpoint/2010/main" val="6573184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r>
              <a:rPr lang="en-US" sz="3200" smtClean="0"/>
              <a:t>Continued Stott-Neustaedter</a:t>
            </a:r>
            <a:endParaRPr lang="en-US" sz="3200" dirty="0"/>
          </a:p>
        </p:txBody>
      </p:sp>
      <p:sp>
        <p:nvSpPr>
          <p:cNvPr id="3" name="Content Placeholder 2"/>
          <p:cNvSpPr>
            <a:spLocks noGrp="1"/>
          </p:cNvSpPr>
          <p:nvPr>
            <p:ph idx="1"/>
          </p:nvPr>
        </p:nvSpPr>
        <p:spPr>
          <a:xfrm>
            <a:off x="0" y="685800"/>
            <a:ext cx="9144000" cy="6172200"/>
          </a:xfrm>
        </p:spPr>
        <p:txBody>
          <a:bodyPr>
            <a:normAutofit/>
          </a:bodyPr>
          <a:lstStyle/>
          <a:p>
            <a:r>
              <a:rPr lang="en-US" b="1" dirty="0" smtClean="0">
                <a:solidFill>
                  <a:schemeClr val="tx1"/>
                </a:solidFill>
              </a:rPr>
              <a:t>2012, </a:t>
            </a:r>
            <a:r>
              <a:rPr lang="en-US" b="1" dirty="0">
                <a:solidFill>
                  <a:schemeClr val="tx1"/>
                </a:solidFill>
              </a:rPr>
              <a:t>School of Interactive Arts and </a:t>
            </a:r>
            <a:r>
              <a:rPr lang="en-US" b="1" dirty="0" smtClean="0">
                <a:solidFill>
                  <a:schemeClr val="tx1"/>
                </a:solidFill>
              </a:rPr>
              <a:t>Technology - Simon </a:t>
            </a:r>
            <a:r>
              <a:rPr lang="en-US" b="1" dirty="0">
                <a:solidFill>
                  <a:schemeClr val="tx1"/>
                </a:solidFill>
              </a:rPr>
              <a:t>Fraser University, </a:t>
            </a:r>
            <a:r>
              <a:rPr lang="en-US" b="1" i="1" dirty="0">
                <a:solidFill>
                  <a:schemeClr val="tx1"/>
                </a:solidFill>
              </a:rPr>
              <a:t>Analysis of Gamification in Education - </a:t>
            </a:r>
            <a:r>
              <a:rPr lang="en-US" b="1" dirty="0">
                <a:solidFill>
                  <a:schemeClr val="tx1"/>
                </a:solidFill>
              </a:rPr>
              <a:t>Andrew Stott and Carman </a:t>
            </a:r>
            <a:r>
              <a:rPr lang="en-US" b="1" dirty="0" err="1" smtClean="0">
                <a:solidFill>
                  <a:schemeClr val="tx1"/>
                </a:solidFill>
              </a:rPr>
              <a:t>Neustaedter</a:t>
            </a:r>
            <a:endParaRPr lang="en-US" b="1" dirty="0" smtClean="0">
              <a:solidFill>
                <a:schemeClr val="tx1"/>
              </a:solidFill>
            </a:endParaRPr>
          </a:p>
          <a:p>
            <a:endParaRPr lang="en-US" b="1" dirty="0" smtClean="0">
              <a:solidFill>
                <a:schemeClr val="tx1"/>
              </a:solidFill>
            </a:endParaRPr>
          </a:p>
          <a:p>
            <a:r>
              <a:rPr lang="en-US" b="1" dirty="0" smtClean="0">
                <a:solidFill>
                  <a:schemeClr val="tx1"/>
                </a:solidFill>
              </a:rPr>
              <a:t>Useful Cuts</a:t>
            </a:r>
          </a:p>
          <a:p>
            <a:pPr lvl="1"/>
            <a:r>
              <a:rPr lang="en-US" b="1" dirty="0">
                <a:solidFill>
                  <a:schemeClr val="tx1"/>
                </a:solidFill>
              </a:rPr>
              <a:t>Upon reviewing the available literature, certain </a:t>
            </a:r>
            <a:r>
              <a:rPr lang="en-US" b="1" dirty="0" smtClean="0">
                <a:solidFill>
                  <a:schemeClr val="tx1"/>
                </a:solidFill>
              </a:rPr>
              <a:t>underlying dynamics </a:t>
            </a:r>
            <a:r>
              <a:rPr lang="en-US" b="1" dirty="0">
                <a:solidFill>
                  <a:schemeClr val="tx1"/>
                </a:solidFill>
              </a:rPr>
              <a:t>and concepts found in game design are shown </a:t>
            </a:r>
            <a:r>
              <a:rPr lang="en-US" b="1" dirty="0" smtClean="0">
                <a:solidFill>
                  <a:schemeClr val="tx1"/>
                </a:solidFill>
              </a:rPr>
              <a:t>to be </a:t>
            </a:r>
            <a:r>
              <a:rPr lang="en-US" b="1" dirty="0">
                <a:solidFill>
                  <a:schemeClr val="tx1"/>
                </a:solidFill>
              </a:rPr>
              <a:t>more consistently successful than others when applied </a:t>
            </a:r>
            <a:r>
              <a:rPr lang="en-US" b="1" dirty="0" smtClean="0">
                <a:solidFill>
                  <a:schemeClr val="tx1"/>
                </a:solidFill>
              </a:rPr>
              <a:t>to learning </a:t>
            </a:r>
            <a:r>
              <a:rPr lang="en-US" b="1" dirty="0">
                <a:solidFill>
                  <a:schemeClr val="tx1"/>
                </a:solidFill>
              </a:rPr>
              <a:t>environments, these are:</a:t>
            </a:r>
          </a:p>
          <a:p>
            <a:pPr lvl="1"/>
            <a:r>
              <a:rPr lang="en-US" b="1" dirty="0">
                <a:solidFill>
                  <a:schemeClr val="tx1"/>
                </a:solidFill>
              </a:rPr>
              <a:t>o Freedom to </a:t>
            </a:r>
            <a:r>
              <a:rPr lang="en-US" b="1" dirty="0" smtClean="0">
                <a:solidFill>
                  <a:schemeClr val="tx1"/>
                </a:solidFill>
              </a:rPr>
              <a:t>Fail</a:t>
            </a:r>
          </a:p>
          <a:p>
            <a:pPr lvl="1"/>
            <a:r>
              <a:rPr lang="en-US" b="1" dirty="0" smtClean="0">
                <a:solidFill>
                  <a:schemeClr val="tx1"/>
                </a:solidFill>
              </a:rPr>
              <a:t>o </a:t>
            </a:r>
            <a:r>
              <a:rPr lang="en-US" b="1" dirty="0">
                <a:solidFill>
                  <a:schemeClr val="tx1"/>
                </a:solidFill>
              </a:rPr>
              <a:t>Rapid Feedback</a:t>
            </a:r>
          </a:p>
          <a:p>
            <a:pPr lvl="1"/>
            <a:r>
              <a:rPr lang="en-US" b="1" dirty="0">
                <a:solidFill>
                  <a:schemeClr val="tx1"/>
                </a:solidFill>
              </a:rPr>
              <a:t>o Progression</a:t>
            </a:r>
          </a:p>
          <a:p>
            <a:pPr lvl="1"/>
            <a:r>
              <a:rPr lang="en-US" b="1" dirty="0">
                <a:solidFill>
                  <a:schemeClr val="tx1"/>
                </a:solidFill>
              </a:rPr>
              <a:t>o Storytelling</a:t>
            </a:r>
            <a:endParaRPr lang="en-US" b="1" u="sng" dirty="0">
              <a:solidFill>
                <a:schemeClr val="tx1"/>
              </a:solidFill>
            </a:endParaRPr>
          </a:p>
        </p:txBody>
      </p:sp>
      <p:sp>
        <p:nvSpPr>
          <p:cNvPr id="4" name="TextBox 3"/>
          <p:cNvSpPr txBox="1"/>
          <p:nvPr/>
        </p:nvSpPr>
        <p:spPr>
          <a:xfrm>
            <a:off x="8766974" y="6465332"/>
            <a:ext cx="377026" cy="369332"/>
          </a:xfrm>
          <a:prstGeom prst="rect">
            <a:avLst/>
          </a:prstGeom>
          <a:noFill/>
        </p:spPr>
        <p:txBody>
          <a:bodyPr wrap="none" rtlCol="0">
            <a:spAutoFit/>
          </a:bodyPr>
          <a:lstStyle/>
          <a:p>
            <a:r>
              <a:rPr lang="en-US" dirty="0" smtClean="0"/>
              <a:t>H</a:t>
            </a:r>
            <a:endParaRPr lang="en-US" dirty="0"/>
          </a:p>
        </p:txBody>
      </p:sp>
    </p:spTree>
    <p:extLst>
      <p:ext uri="{BB962C8B-B14F-4D97-AF65-F5344CB8AC3E}">
        <p14:creationId xmlns:p14="http://schemas.microsoft.com/office/powerpoint/2010/main" val="40922576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600200"/>
          </a:xfrm>
        </p:spPr>
        <p:txBody>
          <a:bodyPr/>
          <a:lstStyle/>
          <a:p>
            <a:r>
              <a:rPr lang="en-US" dirty="0" smtClean="0"/>
              <a:t>Freedom to Fail</a:t>
            </a:r>
            <a:endParaRPr lang="en-US" dirty="0"/>
          </a:p>
        </p:txBody>
      </p:sp>
      <p:sp>
        <p:nvSpPr>
          <p:cNvPr id="3" name="Content Placeholder 2"/>
          <p:cNvSpPr>
            <a:spLocks noGrp="1"/>
          </p:cNvSpPr>
          <p:nvPr>
            <p:ph idx="1"/>
          </p:nvPr>
        </p:nvSpPr>
        <p:spPr>
          <a:xfrm>
            <a:off x="3810" y="914400"/>
            <a:ext cx="9140190" cy="5943600"/>
          </a:xfrm>
        </p:spPr>
        <p:txBody>
          <a:bodyPr>
            <a:normAutofit fontScale="92500" lnSpcReduction="10000"/>
          </a:bodyPr>
          <a:lstStyle/>
          <a:p>
            <a:r>
              <a:rPr lang="en-US" b="1" dirty="0">
                <a:solidFill>
                  <a:schemeClr val="tx1"/>
                </a:solidFill>
              </a:rPr>
              <a:t>Game design often encourages players to </a:t>
            </a:r>
            <a:r>
              <a:rPr lang="en-US" b="1" dirty="0" smtClean="0">
                <a:solidFill>
                  <a:schemeClr val="tx1"/>
                </a:solidFill>
              </a:rPr>
              <a:t>experiment without </a:t>
            </a:r>
            <a:r>
              <a:rPr lang="en-US" b="1" dirty="0">
                <a:solidFill>
                  <a:schemeClr val="tx1"/>
                </a:solidFill>
              </a:rPr>
              <a:t>fear of causing irreversible damage by giving </a:t>
            </a:r>
            <a:r>
              <a:rPr lang="en-US" b="1" dirty="0" smtClean="0">
                <a:solidFill>
                  <a:schemeClr val="tx1"/>
                </a:solidFill>
              </a:rPr>
              <a:t>them multiple </a:t>
            </a:r>
            <a:r>
              <a:rPr lang="en-US" b="1" dirty="0">
                <a:solidFill>
                  <a:schemeClr val="tx1"/>
                </a:solidFill>
              </a:rPr>
              <a:t>lives, or allowing them to start again at the </a:t>
            </a:r>
            <a:r>
              <a:rPr lang="en-US" b="1" dirty="0" smtClean="0">
                <a:solidFill>
                  <a:schemeClr val="tx1"/>
                </a:solidFill>
              </a:rPr>
              <a:t>most recent </a:t>
            </a:r>
            <a:r>
              <a:rPr lang="en-US" b="1" dirty="0">
                <a:solidFill>
                  <a:schemeClr val="tx1"/>
                </a:solidFill>
              </a:rPr>
              <a:t>'checkpoint'. Incorporating this </a:t>
            </a:r>
            <a:r>
              <a:rPr lang="en-US" b="1" u="sng" dirty="0">
                <a:solidFill>
                  <a:schemeClr val="tx1"/>
                </a:solidFill>
              </a:rPr>
              <a:t>'freedom to fail</a:t>
            </a:r>
            <a:r>
              <a:rPr lang="en-US" b="1" dirty="0">
                <a:solidFill>
                  <a:schemeClr val="tx1"/>
                </a:solidFill>
              </a:rPr>
              <a:t>' </a:t>
            </a:r>
            <a:r>
              <a:rPr lang="en-US" b="1" dirty="0" smtClean="0">
                <a:solidFill>
                  <a:schemeClr val="tx1"/>
                </a:solidFill>
              </a:rPr>
              <a:t>into classroom </a:t>
            </a:r>
            <a:r>
              <a:rPr lang="en-US" b="1" dirty="0">
                <a:solidFill>
                  <a:schemeClr val="tx1"/>
                </a:solidFill>
              </a:rPr>
              <a:t>design is noted to be an effective dynamic </a:t>
            </a:r>
            <a:r>
              <a:rPr lang="en-US" b="1" dirty="0" smtClean="0">
                <a:solidFill>
                  <a:schemeClr val="tx1"/>
                </a:solidFill>
              </a:rPr>
              <a:t>in increasing </a:t>
            </a:r>
            <a:r>
              <a:rPr lang="en-US" b="1" dirty="0">
                <a:solidFill>
                  <a:schemeClr val="tx1"/>
                </a:solidFill>
              </a:rPr>
              <a:t>student engagement [7,9,11,15</a:t>
            </a:r>
            <a:r>
              <a:rPr lang="en-US" b="1" dirty="0" smtClean="0">
                <a:solidFill>
                  <a:schemeClr val="tx1"/>
                </a:solidFill>
              </a:rPr>
              <a:t>].</a:t>
            </a:r>
          </a:p>
          <a:p>
            <a:endParaRPr lang="en-US" b="1" dirty="0">
              <a:solidFill>
                <a:schemeClr val="tx1"/>
              </a:solidFill>
            </a:endParaRPr>
          </a:p>
          <a:p>
            <a:r>
              <a:rPr lang="en-US" b="1" dirty="0">
                <a:solidFill>
                  <a:schemeClr val="tx1"/>
                </a:solidFill>
              </a:rPr>
              <a:t>If students are encouraged to take risks and experiment, </a:t>
            </a:r>
            <a:r>
              <a:rPr lang="en-US" b="1" dirty="0" smtClean="0">
                <a:solidFill>
                  <a:schemeClr val="tx1"/>
                </a:solidFill>
              </a:rPr>
              <a:t>the focus </a:t>
            </a:r>
            <a:r>
              <a:rPr lang="en-US" b="1" dirty="0">
                <a:solidFill>
                  <a:schemeClr val="tx1"/>
                </a:solidFill>
              </a:rPr>
              <a:t>is taken away from final results and re-centered </a:t>
            </a:r>
            <a:r>
              <a:rPr lang="en-US" b="1" dirty="0" smtClean="0">
                <a:solidFill>
                  <a:schemeClr val="tx1"/>
                </a:solidFill>
              </a:rPr>
              <a:t>on the </a:t>
            </a:r>
            <a:r>
              <a:rPr lang="en-US" b="1" dirty="0">
                <a:solidFill>
                  <a:schemeClr val="tx1"/>
                </a:solidFill>
              </a:rPr>
              <a:t>process of learning instead. The effectiveness of </a:t>
            </a:r>
            <a:r>
              <a:rPr lang="en-US" b="1" dirty="0" smtClean="0">
                <a:solidFill>
                  <a:schemeClr val="tx1"/>
                </a:solidFill>
              </a:rPr>
              <a:t>this change </a:t>
            </a:r>
            <a:r>
              <a:rPr lang="en-US" b="1" dirty="0">
                <a:solidFill>
                  <a:schemeClr val="tx1"/>
                </a:solidFill>
              </a:rPr>
              <a:t>in focus is recognized </a:t>
            </a:r>
            <a:r>
              <a:rPr lang="en-US" b="1" u="sng" dirty="0">
                <a:solidFill>
                  <a:schemeClr val="tx1"/>
                </a:solidFill>
              </a:rPr>
              <a:t>in modern pedagogy </a:t>
            </a:r>
            <a:r>
              <a:rPr lang="en-US" b="1" u="sng" dirty="0" smtClean="0">
                <a:solidFill>
                  <a:schemeClr val="tx1"/>
                </a:solidFill>
              </a:rPr>
              <a:t>as shown </a:t>
            </a:r>
            <a:r>
              <a:rPr lang="en-US" b="1" u="sng" dirty="0">
                <a:solidFill>
                  <a:schemeClr val="tx1"/>
                </a:solidFill>
              </a:rPr>
              <a:t>in the increased use of formative assessment</a:t>
            </a:r>
            <a:r>
              <a:rPr lang="en-US" b="1" dirty="0" smtClean="0">
                <a:solidFill>
                  <a:schemeClr val="tx1"/>
                </a:solidFill>
              </a:rPr>
              <a:t>.</a:t>
            </a:r>
          </a:p>
          <a:p>
            <a:endParaRPr lang="en-US" b="1" dirty="0">
              <a:solidFill>
                <a:schemeClr val="tx1"/>
              </a:solidFill>
            </a:endParaRPr>
          </a:p>
          <a:p>
            <a:r>
              <a:rPr lang="en-US" b="1" dirty="0">
                <a:solidFill>
                  <a:schemeClr val="tx1"/>
                </a:solidFill>
              </a:rPr>
              <a:t>Joey Lee </a:t>
            </a:r>
            <a:r>
              <a:rPr lang="en-US" b="1" dirty="0" smtClean="0">
                <a:solidFill>
                  <a:schemeClr val="tx1"/>
                </a:solidFill>
              </a:rPr>
              <a:t>and Jessica </a:t>
            </a:r>
            <a:r>
              <a:rPr lang="en-US" b="1" dirty="0">
                <a:solidFill>
                  <a:schemeClr val="tx1"/>
                </a:solidFill>
              </a:rPr>
              <a:t>Hammer of Columbia University </a:t>
            </a:r>
            <a:r>
              <a:rPr lang="en-US" b="1" dirty="0" smtClean="0">
                <a:solidFill>
                  <a:schemeClr val="tx1"/>
                </a:solidFill>
              </a:rPr>
              <a:t>encourage teachers </a:t>
            </a:r>
            <a:r>
              <a:rPr lang="en-US" b="1" dirty="0">
                <a:solidFill>
                  <a:schemeClr val="tx1"/>
                </a:solidFill>
              </a:rPr>
              <a:t>to "maintain this positive relationship with </a:t>
            </a:r>
            <a:r>
              <a:rPr lang="en-US" b="1" dirty="0" smtClean="0">
                <a:solidFill>
                  <a:schemeClr val="tx1"/>
                </a:solidFill>
              </a:rPr>
              <a:t>failure by </a:t>
            </a:r>
            <a:r>
              <a:rPr lang="en-US" b="1" u="sng" dirty="0">
                <a:solidFill>
                  <a:schemeClr val="tx1"/>
                </a:solidFill>
              </a:rPr>
              <a:t>making feedback cycles rapid and keeping the </a:t>
            </a:r>
            <a:r>
              <a:rPr lang="en-US" b="1" u="sng" dirty="0" smtClean="0">
                <a:solidFill>
                  <a:schemeClr val="tx1"/>
                </a:solidFill>
              </a:rPr>
              <a:t>stakes low</a:t>
            </a:r>
            <a:r>
              <a:rPr lang="en-US" b="1" dirty="0">
                <a:solidFill>
                  <a:schemeClr val="tx1"/>
                </a:solidFill>
              </a:rPr>
              <a:t>" [11]. This points to the next game dynamic of </a:t>
            </a:r>
            <a:r>
              <a:rPr lang="en-US" b="1" dirty="0" smtClean="0">
                <a:solidFill>
                  <a:schemeClr val="tx1"/>
                </a:solidFill>
              </a:rPr>
              <a:t>rapid feedback</a:t>
            </a:r>
            <a:r>
              <a:rPr lang="en-US" b="1" dirty="0">
                <a:solidFill>
                  <a:schemeClr val="tx1"/>
                </a:solidFill>
              </a:rPr>
              <a:t>.</a:t>
            </a:r>
          </a:p>
        </p:txBody>
      </p:sp>
      <p:sp>
        <p:nvSpPr>
          <p:cNvPr id="5" name="TextBox 4"/>
          <p:cNvSpPr txBox="1"/>
          <p:nvPr/>
        </p:nvSpPr>
        <p:spPr>
          <a:xfrm>
            <a:off x="8389948" y="6483927"/>
            <a:ext cx="325730" cy="369332"/>
          </a:xfrm>
          <a:prstGeom prst="rect">
            <a:avLst/>
          </a:prstGeom>
          <a:noFill/>
        </p:spPr>
        <p:txBody>
          <a:bodyPr wrap="none" rtlCol="0">
            <a:spAutoFit/>
          </a:bodyPr>
          <a:lstStyle/>
          <a:p>
            <a:r>
              <a:rPr lang="en-US" dirty="0"/>
              <a:t>B</a:t>
            </a:r>
          </a:p>
        </p:txBody>
      </p:sp>
    </p:spTree>
    <p:extLst>
      <p:ext uri="{BB962C8B-B14F-4D97-AF65-F5344CB8AC3E}">
        <p14:creationId xmlns:p14="http://schemas.microsoft.com/office/powerpoint/2010/main" val="4224009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p:spPr>
        <p:txBody>
          <a:bodyPr/>
          <a:lstStyle/>
          <a:p>
            <a:r>
              <a:rPr lang="en-US" dirty="0" smtClean="0"/>
              <a:t>Types of Activities</a:t>
            </a:r>
            <a:br>
              <a:rPr lang="en-US" dirty="0" smtClean="0"/>
            </a:br>
            <a:r>
              <a:rPr lang="en-US" dirty="0" smtClean="0"/>
              <a:t>A </a:t>
            </a:r>
            <a:r>
              <a:rPr lang="en-US" i="1" u="sng" dirty="0" smtClean="0"/>
              <a:t>safe</a:t>
            </a:r>
            <a:r>
              <a:rPr lang="en-US" dirty="0" smtClean="0"/>
              <a:t> way to engage content</a:t>
            </a:r>
            <a:endParaRPr lang="en-US" dirty="0"/>
          </a:p>
        </p:txBody>
      </p:sp>
      <p:sp>
        <p:nvSpPr>
          <p:cNvPr id="3" name="Content Placeholder 2"/>
          <p:cNvSpPr>
            <a:spLocks noGrp="1"/>
          </p:cNvSpPr>
          <p:nvPr>
            <p:ph idx="1"/>
          </p:nvPr>
        </p:nvSpPr>
        <p:spPr>
          <a:xfrm>
            <a:off x="-38911" y="1600200"/>
            <a:ext cx="9182911" cy="5257800"/>
          </a:xfrm>
        </p:spPr>
        <p:txBody>
          <a:bodyPr>
            <a:normAutofit/>
          </a:bodyPr>
          <a:lstStyle/>
          <a:p>
            <a:r>
              <a:rPr lang="en-US" sz="3200" b="1" dirty="0" smtClean="0">
                <a:solidFill>
                  <a:schemeClr val="tx1"/>
                </a:solidFill>
              </a:rPr>
              <a:t>Think Gardner and Multiple Intelligences</a:t>
            </a:r>
          </a:p>
          <a:p>
            <a:r>
              <a:rPr lang="en-US" sz="3200" b="1" dirty="0" smtClean="0">
                <a:solidFill>
                  <a:schemeClr val="tx1"/>
                </a:solidFill>
              </a:rPr>
              <a:t>Think differentiation</a:t>
            </a:r>
          </a:p>
          <a:p>
            <a:r>
              <a:rPr lang="en-US" sz="3200" b="1" dirty="0" smtClean="0">
                <a:solidFill>
                  <a:schemeClr val="tx1"/>
                </a:solidFill>
              </a:rPr>
              <a:t>Align activities with the content you are teaching that 6 weeks/ 12 weeks …</a:t>
            </a:r>
            <a:endParaRPr lang="en-US" sz="3200" b="1" dirty="0">
              <a:solidFill>
                <a:schemeClr val="tx1"/>
              </a:solidFill>
            </a:endParaRPr>
          </a:p>
        </p:txBody>
      </p:sp>
      <p:sp>
        <p:nvSpPr>
          <p:cNvPr id="4" name="TextBox 3"/>
          <p:cNvSpPr txBox="1"/>
          <p:nvPr/>
        </p:nvSpPr>
        <p:spPr>
          <a:xfrm>
            <a:off x="8766974" y="6465332"/>
            <a:ext cx="377026" cy="369332"/>
          </a:xfrm>
          <a:prstGeom prst="rect">
            <a:avLst/>
          </a:prstGeom>
          <a:noFill/>
        </p:spPr>
        <p:txBody>
          <a:bodyPr wrap="none" rtlCol="0">
            <a:spAutoFit/>
          </a:bodyPr>
          <a:lstStyle/>
          <a:p>
            <a:r>
              <a:rPr lang="en-US" dirty="0" smtClean="0"/>
              <a:t>H</a:t>
            </a:r>
            <a:endParaRPr lang="en-US" dirty="0"/>
          </a:p>
        </p:txBody>
      </p:sp>
    </p:spTree>
    <p:extLst>
      <p:ext uri="{BB962C8B-B14F-4D97-AF65-F5344CB8AC3E}">
        <p14:creationId xmlns:p14="http://schemas.microsoft.com/office/powerpoint/2010/main" val="7673140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600200"/>
          </a:xfrm>
        </p:spPr>
        <p:txBody>
          <a:bodyPr/>
          <a:lstStyle/>
          <a:p>
            <a:r>
              <a:rPr lang="en-US" dirty="0" smtClean="0"/>
              <a:t>Rapid Feedback</a:t>
            </a:r>
            <a:endParaRPr lang="en-US" dirty="0"/>
          </a:p>
        </p:txBody>
      </p:sp>
      <p:sp>
        <p:nvSpPr>
          <p:cNvPr id="3" name="Content Placeholder 2"/>
          <p:cNvSpPr>
            <a:spLocks noGrp="1"/>
          </p:cNvSpPr>
          <p:nvPr>
            <p:ph idx="1"/>
          </p:nvPr>
        </p:nvSpPr>
        <p:spPr>
          <a:xfrm>
            <a:off x="0" y="1066800"/>
            <a:ext cx="9144000" cy="5791200"/>
          </a:xfrm>
        </p:spPr>
        <p:txBody>
          <a:bodyPr>
            <a:normAutofit fontScale="92500" lnSpcReduction="10000"/>
          </a:bodyPr>
          <a:lstStyle/>
          <a:p>
            <a:r>
              <a:rPr lang="en-US" b="1" dirty="0">
                <a:solidFill>
                  <a:schemeClr val="tx1"/>
                </a:solidFill>
              </a:rPr>
              <a:t>As </a:t>
            </a:r>
            <a:r>
              <a:rPr lang="en-US" b="1" dirty="0" err="1">
                <a:solidFill>
                  <a:schemeClr val="tx1"/>
                </a:solidFill>
              </a:rPr>
              <a:t>Kapp</a:t>
            </a:r>
            <a:r>
              <a:rPr lang="en-US" b="1" dirty="0">
                <a:solidFill>
                  <a:schemeClr val="tx1"/>
                </a:solidFill>
              </a:rPr>
              <a:t> notes, "feedback is a critical element in </a:t>
            </a:r>
            <a:r>
              <a:rPr lang="en-US" b="1" dirty="0" smtClean="0">
                <a:solidFill>
                  <a:schemeClr val="tx1"/>
                </a:solidFill>
              </a:rPr>
              <a:t>learning. The </a:t>
            </a:r>
            <a:r>
              <a:rPr lang="en-US" b="1" dirty="0">
                <a:solidFill>
                  <a:schemeClr val="tx1"/>
                </a:solidFill>
              </a:rPr>
              <a:t>more frequent and targeted the feedback, the </a:t>
            </a:r>
            <a:r>
              <a:rPr lang="en-US" b="1" dirty="0" smtClean="0">
                <a:solidFill>
                  <a:schemeClr val="tx1"/>
                </a:solidFill>
              </a:rPr>
              <a:t>more effective </a:t>
            </a:r>
            <a:r>
              <a:rPr lang="en-US" b="1" dirty="0">
                <a:solidFill>
                  <a:schemeClr val="tx1"/>
                </a:solidFill>
              </a:rPr>
              <a:t>the learning" [9]. </a:t>
            </a:r>
            <a:r>
              <a:rPr lang="en-US" b="1" u="sng" dirty="0">
                <a:solidFill>
                  <a:schemeClr val="tx1"/>
                </a:solidFill>
              </a:rPr>
              <a:t>Frequent targeted feedback </a:t>
            </a:r>
            <a:r>
              <a:rPr lang="en-US" b="1" u="sng" dirty="0" smtClean="0">
                <a:solidFill>
                  <a:schemeClr val="tx1"/>
                </a:solidFill>
              </a:rPr>
              <a:t>is highly </a:t>
            </a:r>
            <a:r>
              <a:rPr lang="en-US" b="1" u="sng" dirty="0">
                <a:solidFill>
                  <a:schemeClr val="tx1"/>
                </a:solidFill>
              </a:rPr>
              <a:t>prevalent in game design</a:t>
            </a:r>
            <a:r>
              <a:rPr lang="en-US" b="1" dirty="0">
                <a:solidFill>
                  <a:schemeClr val="tx1"/>
                </a:solidFill>
              </a:rPr>
              <a:t>. James Gee notes that</a:t>
            </a:r>
            <a:r>
              <a:rPr lang="en-US" b="1" dirty="0" smtClean="0">
                <a:solidFill>
                  <a:schemeClr val="tx1"/>
                </a:solidFill>
              </a:rPr>
              <a:t>, "</a:t>
            </a:r>
            <a:r>
              <a:rPr lang="en-US" b="1" dirty="0">
                <a:solidFill>
                  <a:schemeClr val="tx1"/>
                </a:solidFill>
              </a:rPr>
              <a:t>level design ensures players get lots of practice </a:t>
            </a:r>
            <a:r>
              <a:rPr lang="en-US" b="1" dirty="0" smtClean="0">
                <a:solidFill>
                  <a:schemeClr val="tx1"/>
                </a:solidFill>
              </a:rPr>
              <a:t>applying what </a:t>
            </a:r>
            <a:r>
              <a:rPr lang="en-US" b="1" dirty="0">
                <a:solidFill>
                  <a:schemeClr val="tx1"/>
                </a:solidFill>
              </a:rPr>
              <a:t>they have learned [...] feedback is given moment </a:t>
            </a:r>
            <a:r>
              <a:rPr lang="en-US" b="1" dirty="0" smtClean="0">
                <a:solidFill>
                  <a:schemeClr val="tx1"/>
                </a:solidFill>
              </a:rPr>
              <a:t>by moment</a:t>
            </a:r>
            <a:r>
              <a:rPr lang="en-US" b="1" dirty="0">
                <a:solidFill>
                  <a:schemeClr val="tx1"/>
                </a:solidFill>
              </a:rPr>
              <a:t>, and often summarily at the end of a level or </a:t>
            </a:r>
            <a:r>
              <a:rPr lang="en-US" b="1" dirty="0" smtClean="0">
                <a:solidFill>
                  <a:schemeClr val="tx1"/>
                </a:solidFill>
              </a:rPr>
              <a:t>in boss </a:t>
            </a:r>
            <a:r>
              <a:rPr lang="en-US" b="1" dirty="0">
                <a:solidFill>
                  <a:schemeClr val="tx1"/>
                </a:solidFill>
              </a:rPr>
              <a:t>battles, which require players to integrate many of </a:t>
            </a:r>
            <a:r>
              <a:rPr lang="en-US" b="1" dirty="0" smtClean="0">
                <a:solidFill>
                  <a:schemeClr val="tx1"/>
                </a:solidFill>
              </a:rPr>
              <a:t>the separate </a:t>
            </a:r>
            <a:r>
              <a:rPr lang="en-US" b="1" dirty="0">
                <a:solidFill>
                  <a:schemeClr val="tx1"/>
                </a:solidFill>
              </a:rPr>
              <a:t>skills they have picked up in prior battles </a:t>
            </a:r>
            <a:r>
              <a:rPr lang="en-US" b="1" dirty="0" smtClean="0">
                <a:solidFill>
                  <a:schemeClr val="tx1"/>
                </a:solidFill>
              </a:rPr>
              <a:t>with lesser </a:t>
            </a:r>
            <a:r>
              <a:rPr lang="en-US" b="1" dirty="0">
                <a:solidFill>
                  <a:schemeClr val="tx1"/>
                </a:solidFill>
              </a:rPr>
              <a:t>enemies" [7</a:t>
            </a:r>
            <a:r>
              <a:rPr lang="en-US" b="1" dirty="0" smtClean="0">
                <a:solidFill>
                  <a:schemeClr val="tx1"/>
                </a:solidFill>
              </a:rPr>
              <a:t>].</a:t>
            </a:r>
          </a:p>
          <a:p>
            <a:endParaRPr lang="en-US" b="1" dirty="0">
              <a:solidFill>
                <a:schemeClr val="tx1"/>
              </a:solidFill>
            </a:endParaRPr>
          </a:p>
          <a:p>
            <a:r>
              <a:rPr lang="en-US" b="1" dirty="0">
                <a:solidFill>
                  <a:schemeClr val="tx1"/>
                </a:solidFill>
              </a:rPr>
              <a:t>Of course feedback is already a key element in </a:t>
            </a:r>
            <a:r>
              <a:rPr lang="en-US" b="1" dirty="0" smtClean="0">
                <a:solidFill>
                  <a:schemeClr val="tx1"/>
                </a:solidFill>
              </a:rPr>
              <a:t>education even </a:t>
            </a:r>
            <a:r>
              <a:rPr lang="en-US" b="1" dirty="0">
                <a:solidFill>
                  <a:schemeClr val="tx1"/>
                </a:solidFill>
              </a:rPr>
              <a:t>without any attempts to integrate game design, </a:t>
            </a:r>
            <a:r>
              <a:rPr lang="en-US" b="1" dirty="0" smtClean="0">
                <a:solidFill>
                  <a:schemeClr val="tx1"/>
                </a:solidFill>
              </a:rPr>
              <a:t>but </a:t>
            </a:r>
            <a:r>
              <a:rPr lang="en-US" b="1" dirty="0" err="1" smtClean="0">
                <a:solidFill>
                  <a:schemeClr val="tx1"/>
                </a:solidFill>
              </a:rPr>
              <a:t>Kapp</a:t>
            </a:r>
            <a:r>
              <a:rPr lang="en-US" b="1" dirty="0" smtClean="0">
                <a:solidFill>
                  <a:schemeClr val="tx1"/>
                </a:solidFill>
              </a:rPr>
              <a:t> </a:t>
            </a:r>
            <a:r>
              <a:rPr lang="en-US" b="1" dirty="0">
                <a:solidFill>
                  <a:schemeClr val="tx1"/>
                </a:solidFill>
              </a:rPr>
              <a:t>notes that educators can increase </a:t>
            </a:r>
            <a:r>
              <a:rPr lang="en-US" b="1" dirty="0" smtClean="0">
                <a:solidFill>
                  <a:schemeClr val="tx1"/>
                </a:solidFill>
              </a:rPr>
              <a:t>feedback mechanisms </a:t>
            </a:r>
            <a:r>
              <a:rPr lang="en-US" b="1" dirty="0">
                <a:solidFill>
                  <a:schemeClr val="tx1"/>
                </a:solidFill>
              </a:rPr>
              <a:t>by harnessing elements of game </a:t>
            </a:r>
            <a:r>
              <a:rPr lang="en-US" b="1" dirty="0" smtClean="0">
                <a:solidFill>
                  <a:schemeClr val="tx1"/>
                </a:solidFill>
              </a:rPr>
              <a:t>design through </a:t>
            </a:r>
            <a:r>
              <a:rPr lang="en-US" b="1" dirty="0">
                <a:solidFill>
                  <a:schemeClr val="tx1"/>
                </a:solidFill>
              </a:rPr>
              <a:t>"continual feedback to learners in the form of </a:t>
            </a:r>
            <a:r>
              <a:rPr lang="en-US" b="1" dirty="0" err="1" smtClean="0">
                <a:solidFill>
                  <a:schemeClr val="tx1"/>
                </a:solidFill>
              </a:rPr>
              <a:t>selfpaced</a:t>
            </a:r>
            <a:r>
              <a:rPr lang="en-US" b="1" dirty="0" smtClean="0">
                <a:solidFill>
                  <a:schemeClr val="tx1"/>
                </a:solidFill>
              </a:rPr>
              <a:t> exercises</a:t>
            </a:r>
            <a:r>
              <a:rPr lang="en-US" b="1" dirty="0">
                <a:solidFill>
                  <a:schemeClr val="tx1"/>
                </a:solidFill>
              </a:rPr>
              <a:t>, visual cues, frequent </a:t>
            </a:r>
            <a:r>
              <a:rPr lang="en-US" b="1" dirty="0" smtClean="0">
                <a:solidFill>
                  <a:schemeClr val="tx1"/>
                </a:solidFill>
              </a:rPr>
              <a:t>question-and-answer activities</a:t>
            </a:r>
            <a:r>
              <a:rPr lang="en-US" b="1" dirty="0">
                <a:solidFill>
                  <a:schemeClr val="tx1"/>
                </a:solidFill>
              </a:rPr>
              <a:t>, </a:t>
            </a:r>
            <a:r>
              <a:rPr lang="en-US" b="1" u="sng" dirty="0">
                <a:solidFill>
                  <a:schemeClr val="tx1"/>
                </a:solidFill>
              </a:rPr>
              <a:t>a progress bar</a:t>
            </a:r>
            <a:r>
              <a:rPr lang="en-US" b="1" dirty="0">
                <a:solidFill>
                  <a:schemeClr val="tx1"/>
                </a:solidFill>
              </a:rPr>
              <a:t>, or carefully placed comments </a:t>
            </a:r>
            <a:r>
              <a:rPr lang="en-US" b="1" dirty="0" smtClean="0">
                <a:solidFill>
                  <a:schemeClr val="tx1"/>
                </a:solidFill>
              </a:rPr>
              <a:t>by non-player </a:t>
            </a:r>
            <a:r>
              <a:rPr lang="en-US" b="1" dirty="0">
                <a:solidFill>
                  <a:schemeClr val="tx1"/>
                </a:solidFill>
              </a:rPr>
              <a:t>characters [9]. </a:t>
            </a:r>
          </a:p>
        </p:txBody>
      </p:sp>
      <p:sp>
        <p:nvSpPr>
          <p:cNvPr id="5" name="TextBox 4"/>
          <p:cNvSpPr txBox="1"/>
          <p:nvPr/>
        </p:nvSpPr>
        <p:spPr>
          <a:xfrm>
            <a:off x="8389948" y="6483927"/>
            <a:ext cx="325730" cy="369332"/>
          </a:xfrm>
          <a:prstGeom prst="rect">
            <a:avLst/>
          </a:prstGeom>
          <a:noFill/>
        </p:spPr>
        <p:txBody>
          <a:bodyPr wrap="none" rtlCol="0">
            <a:spAutoFit/>
          </a:bodyPr>
          <a:lstStyle/>
          <a:p>
            <a:r>
              <a:rPr lang="en-US" dirty="0"/>
              <a:t>B</a:t>
            </a:r>
          </a:p>
        </p:txBody>
      </p:sp>
    </p:spTree>
    <p:extLst>
      <p:ext uri="{BB962C8B-B14F-4D97-AF65-F5344CB8AC3E}">
        <p14:creationId xmlns:p14="http://schemas.microsoft.com/office/powerpoint/2010/main" val="17663493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2.1.3179"/>
  <p:tag name="PPTVERSION" val="14"/>
  <p:tag name="TPOS" val="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2036</TotalTime>
  <Words>3507</Words>
  <Application>Microsoft Office PowerPoint</Application>
  <PresentationFormat>On-screen Show (4:3)</PresentationFormat>
  <Paragraphs>238</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Default Theme</vt:lpstr>
      <vt:lpstr>Gamification  in JCPS </vt:lpstr>
      <vt:lpstr>Definition</vt:lpstr>
      <vt:lpstr>Research and Current Dialogue on the subject</vt:lpstr>
      <vt:lpstr>Research and Current Dialogue on the subject</vt:lpstr>
      <vt:lpstr>Research and Current Dialogue on the subject</vt:lpstr>
      <vt:lpstr>Continued Stott-Neustaedter</vt:lpstr>
      <vt:lpstr>Freedom to Fail</vt:lpstr>
      <vt:lpstr>Types of Activities A safe way to engage content</vt:lpstr>
      <vt:lpstr>Rapid Feedback</vt:lpstr>
      <vt:lpstr>Buy-In How it works in practice</vt:lpstr>
      <vt:lpstr>Progression</vt:lpstr>
      <vt:lpstr>Instruction Methods of leveling</vt:lpstr>
      <vt:lpstr>Methods of Leveling in our classes</vt:lpstr>
      <vt:lpstr>Storytelling</vt:lpstr>
      <vt:lpstr>Building Your Game crafting your class narrative</vt:lpstr>
      <vt:lpstr>Just Press Play (JPP) Gamification at  the University Level</vt:lpstr>
      <vt:lpstr>The Key Goals of the Game</vt:lpstr>
      <vt:lpstr>XP vs. GP Gaming Vocab</vt:lpstr>
      <vt:lpstr>Vocab, cont.</vt:lpstr>
      <vt:lpstr>Building Your Game</vt:lpstr>
      <vt:lpstr>Complete Examples</vt:lpstr>
      <vt:lpstr>Quickly Show and discuss all four Excel Sheets</vt:lpstr>
      <vt:lpstr>Different Types of XP Activities</vt:lpstr>
      <vt:lpstr>Building Your Game</vt:lpstr>
      <vt:lpstr>Building Your Game</vt:lpstr>
      <vt:lpstr>Show Class Quest Menu for Freshman Year</vt:lpstr>
      <vt:lpstr>The merits of  Self Differentiation</vt:lpstr>
      <vt:lpstr>Holy CRAP this is a lot of work!</vt:lpstr>
      <vt:lpstr>The next level for our classrooms</vt:lpstr>
      <vt:lpstr>Anticipated Questions</vt:lpstr>
      <vt:lpstr>Build Your Game</vt:lpstr>
      <vt:lpstr>Resources</vt:lpstr>
      <vt:lpstr>This message approved by ducks everywhere.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Gamification  and other weird words</dc:title>
  <dc:creator>John</dc:creator>
  <cp:lastModifiedBy>BrewerTHEMIGHTY</cp:lastModifiedBy>
  <cp:revision>30</cp:revision>
  <dcterms:created xsi:type="dcterms:W3CDTF">2013-07-13T22:35:45Z</dcterms:created>
  <dcterms:modified xsi:type="dcterms:W3CDTF">2013-10-07T11:28:05Z</dcterms:modified>
</cp:coreProperties>
</file>