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C3452-F345-4CF3-AAF8-D908F39CABB4}" type="datetimeFigureOut">
              <a:rPr lang="en-US" smtClean="0"/>
              <a:t>10/13/2014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2D766-ECAC-4689-9F15-E0C757F1E07D}" type="slidenum">
              <a:rPr lang="en-US" smtClean="0"/>
              <a:t>‹#›</a:t>
            </a:fld>
            <a:endParaRPr lang="en-US"/>
          </a:p>
        </p:txBody>
      </p:sp>
    </p:spTree>
    <p:extLst>
      <p:ext uri="{BB962C8B-B14F-4D97-AF65-F5344CB8AC3E}">
        <p14:creationId xmlns:p14="http://schemas.microsoft.com/office/powerpoint/2010/main" val="294266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FDB63-9D8A-4887-B09A-2538E2CED66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8198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508605072"/>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78612112"/>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1949976"/>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1447413"/>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6510400"/>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0061326"/>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2706653"/>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10994100"/>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90484886"/>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5101807"/>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58834376"/>
      </p:ext>
    </p:extLst>
  </p:cSld>
  <p:clrMapOvr>
    <a:masterClrMapping/>
  </p:clrMapOvr>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699CB88-5E1A-4FAC-892A-60949ACB1F6F}" type="datetimeFigureOut">
              <a:rPr lang="en-US" smtClean="0">
                <a:solidFill>
                  <a:prstClr val="black">
                    <a:lumMod val="65000"/>
                    <a:lumOff val="35000"/>
                  </a:prstClr>
                </a:solidFill>
              </a:rPr>
              <a:pPr/>
              <a:t>10/13/2014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8712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14:glitter dir="r" pattern="hexagon"/>
      </p:transition>
    </mc:Choice>
    <mc:Fallback>
      <p:transition spd="slow">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4" y="70139"/>
            <a:ext cx="9704670" cy="800100"/>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effectLst>
            <a:softEdge rad="127000"/>
          </a:effectLst>
        </p:spPr>
        <p:txBody>
          <a:bodyPr/>
          <a:lstStyle/>
          <a:p>
            <a:pPr algn="l"/>
            <a:r>
              <a:rPr lang="en-US" sz="4400" b="1" u="sng" dirty="0" smtClean="0">
                <a:solidFill>
                  <a:schemeClr val="tx1">
                    <a:lumMod val="95000"/>
                    <a:lumOff val="5000"/>
                  </a:schemeClr>
                </a:solidFill>
              </a:rPr>
              <a:t>Chaucer Short Answer Essay</a:t>
            </a:r>
            <a:endParaRPr lang="en-US" sz="4400" b="1" u="sng" dirty="0">
              <a:solidFill>
                <a:schemeClr val="tx1">
                  <a:lumMod val="95000"/>
                  <a:lumOff val="5000"/>
                </a:schemeClr>
              </a:solidFill>
            </a:endParaRPr>
          </a:p>
        </p:txBody>
      </p:sp>
      <p:sp>
        <p:nvSpPr>
          <p:cNvPr id="11" name="Content Placeholder 2"/>
          <p:cNvSpPr txBox="1">
            <a:spLocks/>
          </p:cNvSpPr>
          <p:nvPr/>
        </p:nvSpPr>
        <p:spPr>
          <a:xfrm>
            <a:off x="7080738" y="892319"/>
            <a:ext cx="5111262" cy="1825123"/>
          </a:xfrm>
          <a:prstGeom prst="rect">
            <a:avLst/>
          </a:prstGeom>
          <a:solidFill>
            <a:srgbClr val="FFFFFF">
              <a:alpha val="63922"/>
            </a:srgbClr>
          </a:solidFill>
          <a:effectLst>
            <a:softEdge rad="1270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3200" b="1" dirty="0" smtClean="0">
                <a:solidFill>
                  <a:prstClr val="black"/>
                </a:solidFill>
              </a:rPr>
              <a:t>Chaucer </a:t>
            </a:r>
            <a:r>
              <a:rPr lang="en-US" sz="3200" b="1" dirty="0" smtClean="0">
                <a:solidFill>
                  <a:prstClr val="black"/>
                </a:solidFill>
              </a:rPr>
              <a:t>Test</a:t>
            </a:r>
          </a:p>
          <a:p>
            <a:r>
              <a:rPr lang="en-US" sz="3200" b="1" dirty="0" smtClean="0">
                <a:solidFill>
                  <a:prstClr val="black"/>
                </a:solidFill>
              </a:rPr>
              <a:t>Chaucer Essay</a:t>
            </a:r>
          </a:p>
          <a:p>
            <a:pPr lvl="1"/>
            <a:r>
              <a:rPr lang="en-US" b="1" dirty="0" smtClean="0">
                <a:solidFill>
                  <a:prstClr val="black"/>
                </a:solidFill>
              </a:rPr>
              <a:t>DUE BY THE BEGINNING OF CLASS TOMORROW</a:t>
            </a:r>
          </a:p>
          <a:p>
            <a:endParaRPr lang="en-US" b="1" dirty="0" smtClean="0">
              <a:solidFill>
                <a:prstClr val="black"/>
              </a:solidFill>
            </a:endParaRPr>
          </a:p>
        </p:txBody>
      </p:sp>
      <p:sp>
        <p:nvSpPr>
          <p:cNvPr id="6" name="Content Placeholder 2"/>
          <p:cNvSpPr>
            <a:spLocks noGrp="1"/>
          </p:cNvSpPr>
          <p:nvPr>
            <p:ph idx="1"/>
          </p:nvPr>
        </p:nvSpPr>
        <p:spPr>
          <a:xfrm>
            <a:off x="-1" y="870239"/>
            <a:ext cx="6452315" cy="5987761"/>
          </a:xfrm>
          <a:solidFill>
            <a:srgbClr val="000000">
              <a:alpha val="78039"/>
            </a:srgbClr>
          </a:solidFill>
        </p:spPr>
        <p:txBody>
          <a:bodyPr>
            <a:normAutofit fontScale="62500" lnSpcReduction="20000"/>
          </a:bodyPr>
          <a:lstStyle/>
          <a:p>
            <a:pPr marL="0" indent="0">
              <a:buNone/>
            </a:pPr>
            <a:r>
              <a:rPr lang="en-US" sz="2200" b="1" dirty="0">
                <a:solidFill>
                  <a:schemeClr val="tx2">
                    <a:lumMod val="40000"/>
                    <a:lumOff val="60000"/>
                  </a:schemeClr>
                </a:solidFill>
              </a:rPr>
              <a:t>Directions:</a:t>
            </a:r>
          </a:p>
          <a:p>
            <a:pPr marL="0" indent="0">
              <a:buNone/>
            </a:pPr>
            <a:r>
              <a:rPr lang="en-US" sz="2200" b="1" dirty="0">
                <a:solidFill>
                  <a:schemeClr val="tx2">
                    <a:lumMod val="40000"/>
                    <a:lumOff val="60000"/>
                  </a:schemeClr>
                </a:solidFill>
              </a:rPr>
              <a:t>MUST ANSWER IN </a:t>
            </a:r>
            <a:r>
              <a:rPr lang="en-US" sz="2200" b="1" u="sng" dirty="0">
                <a:solidFill>
                  <a:schemeClr val="tx2">
                    <a:lumMod val="40000"/>
                    <a:lumOff val="60000"/>
                  </a:schemeClr>
                </a:solidFill>
              </a:rPr>
              <a:t>COMPLETE SENTENCES</a:t>
            </a:r>
          </a:p>
          <a:p>
            <a:pPr marL="0" indent="0">
              <a:buNone/>
            </a:pPr>
            <a:r>
              <a:rPr lang="en-US" sz="2200" b="1" u="sng" dirty="0">
                <a:solidFill>
                  <a:schemeClr val="tx2">
                    <a:lumMod val="40000"/>
                    <a:lumOff val="60000"/>
                  </a:schemeClr>
                </a:solidFill>
              </a:rPr>
              <a:t>MUST BE AT LEAST </a:t>
            </a:r>
            <a:r>
              <a:rPr lang="en-US" sz="2200" b="1" u="sng" dirty="0" smtClean="0">
                <a:solidFill>
                  <a:schemeClr val="tx2">
                    <a:lumMod val="40000"/>
                    <a:lumOff val="60000"/>
                  </a:schemeClr>
                </a:solidFill>
              </a:rPr>
              <a:t>1 page long / 12 font / Times New Roman</a:t>
            </a:r>
            <a:endParaRPr lang="en-US" sz="2200" b="1" u="sng" dirty="0">
              <a:solidFill>
                <a:schemeClr val="tx2">
                  <a:lumMod val="40000"/>
                  <a:lumOff val="60000"/>
                </a:schemeClr>
              </a:solidFill>
            </a:endParaRPr>
          </a:p>
          <a:p>
            <a:pPr marL="0" indent="0">
              <a:buNone/>
            </a:pPr>
            <a:r>
              <a:rPr lang="en-US" sz="2200" b="1" dirty="0">
                <a:solidFill>
                  <a:schemeClr val="tx2">
                    <a:lumMod val="40000"/>
                    <a:lumOff val="60000"/>
                  </a:schemeClr>
                </a:solidFill>
              </a:rPr>
              <a:t>MUST ANSWER </a:t>
            </a:r>
            <a:r>
              <a:rPr lang="en-US" sz="2200" b="1" u="sng" dirty="0">
                <a:solidFill>
                  <a:schemeClr val="tx2">
                    <a:lumMod val="40000"/>
                    <a:lumOff val="60000"/>
                  </a:schemeClr>
                </a:solidFill>
              </a:rPr>
              <a:t>EVERY PART </a:t>
            </a:r>
            <a:r>
              <a:rPr lang="en-US" sz="2200" b="1" dirty="0">
                <a:solidFill>
                  <a:schemeClr val="tx2">
                    <a:lumMod val="40000"/>
                    <a:lumOff val="60000"/>
                  </a:schemeClr>
                </a:solidFill>
              </a:rPr>
              <a:t>OF THE QUESTION</a:t>
            </a:r>
          </a:p>
          <a:p>
            <a:pPr marL="0" indent="0" algn="ctr">
              <a:buNone/>
            </a:pPr>
            <a:r>
              <a:rPr lang="en-US" b="1" dirty="0" smtClean="0">
                <a:solidFill>
                  <a:srgbClr val="00B050"/>
                </a:solidFill>
              </a:rPr>
              <a:t>EASY MODE</a:t>
            </a:r>
            <a:endParaRPr lang="en-US" b="1" dirty="0">
              <a:solidFill>
                <a:srgbClr val="00B050"/>
              </a:solidFill>
            </a:endParaRPr>
          </a:p>
          <a:p>
            <a:pPr marL="0" indent="0">
              <a:buNone/>
            </a:pPr>
            <a:r>
              <a:rPr lang="en-US" sz="2600" b="1" dirty="0" smtClean="0">
                <a:solidFill>
                  <a:srgbClr val="00B050"/>
                </a:solidFill>
              </a:rPr>
              <a:t>	Give </a:t>
            </a:r>
            <a:r>
              <a:rPr lang="en-US" sz="2600" b="1" dirty="0">
                <a:solidFill>
                  <a:srgbClr val="00B050"/>
                </a:solidFill>
              </a:rPr>
              <a:t>three examples of satire in “The Canterbury Tales” and explain what Chaucer is making fun of</a:t>
            </a:r>
            <a:r>
              <a:rPr lang="en-US" sz="2600" b="1" dirty="0" smtClean="0">
                <a:solidFill>
                  <a:srgbClr val="00B050"/>
                </a:solidFill>
              </a:rPr>
              <a:t>.</a:t>
            </a:r>
          </a:p>
          <a:p>
            <a:pPr marL="0" indent="0">
              <a:buNone/>
            </a:pPr>
            <a:endParaRPr lang="en-US" sz="2600" b="1" dirty="0">
              <a:solidFill>
                <a:schemeClr val="tx1"/>
              </a:solidFill>
            </a:endParaRPr>
          </a:p>
          <a:p>
            <a:pPr marL="0" indent="0" algn="ctr">
              <a:buNone/>
            </a:pPr>
            <a:r>
              <a:rPr lang="en-US" sz="2600" b="1" dirty="0" smtClean="0">
                <a:solidFill>
                  <a:srgbClr val="00B0F0"/>
                </a:solidFill>
              </a:rPr>
              <a:t>NORMAL MODE</a:t>
            </a:r>
            <a:endParaRPr lang="en-US" sz="2600" b="1" dirty="0">
              <a:solidFill>
                <a:srgbClr val="00B0F0"/>
              </a:solidFill>
            </a:endParaRPr>
          </a:p>
          <a:p>
            <a:pPr marL="0" indent="0">
              <a:buNone/>
            </a:pPr>
            <a:r>
              <a:rPr lang="en-US" sz="2600" b="1" dirty="0" smtClean="0">
                <a:solidFill>
                  <a:srgbClr val="00B0F0"/>
                </a:solidFill>
              </a:rPr>
              <a:t>	Choose </a:t>
            </a:r>
            <a:r>
              <a:rPr lang="en-US" sz="2600" b="1" dirty="0">
                <a:solidFill>
                  <a:srgbClr val="00B0F0"/>
                </a:solidFill>
              </a:rPr>
              <a:t>one of the Tales we read and summarize the plot of the tale. Point out what Chaucer is Satirizing in the tale</a:t>
            </a:r>
            <a:r>
              <a:rPr lang="en-US" sz="2600" b="1" dirty="0" smtClean="0">
                <a:solidFill>
                  <a:srgbClr val="00B0F0"/>
                </a:solidFill>
              </a:rPr>
              <a:t>.</a:t>
            </a:r>
          </a:p>
          <a:p>
            <a:pPr marL="0" indent="0">
              <a:buNone/>
            </a:pPr>
            <a:endParaRPr lang="en-US" sz="2600" b="1" dirty="0">
              <a:solidFill>
                <a:schemeClr val="tx1"/>
              </a:solidFill>
            </a:endParaRPr>
          </a:p>
          <a:p>
            <a:pPr marL="0" indent="0" algn="ctr">
              <a:buNone/>
            </a:pPr>
            <a:r>
              <a:rPr lang="en-US" sz="2600" b="1" dirty="0" smtClean="0">
                <a:solidFill>
                  <a:schemeClr val="accent3">
                    <a:lumMod val="60000"/>
                    <a:lumOff val="40000"/>
                  </a:schemeClr>
                </a:solidFill>
              </a:rPr>
              <a:t>HARD MODE</a:t>
            </a:r>
            <a:endParaRPr lang="en-US" sz="2600" b="1" dirty="0">
              <a:solidFill>
                <a:schemeClr val="accent3">
                  <a:lumMod val="60000"/>
                  <a:lumOff val="40000"/>
                </a:schemeClr>
              </a:solidFill>
            </a:endParaRPr>
          </a:p>
          <a:p>
            <a:pPr marL="0" indent="0">
              <a:buNone/>
            </a:pPr>
            <a:r>
              <a:rPr lang="en-US" sz="2600" b="1" dirty="0" smtClean="0">
                <a:solidFill>
                  <a:schemeClr val="accent3">
                    <a:lumMod val="60000"/>
                    <a:lumOff val="40000"/>
                  </a:schemeClr>
                </a:solidFill>
              </a:rPr>
              <a:t>	Choose </a:t>
            </a:r>
            <a:r>
              <a:rPr lang="en-US" sz="2600" b="1" dirty="0">
                <a:solidFill>
                  <a:schemeClr val="accent3">
                    <a:lumMod val="60000"/>
                    <a:lumOff val="40000"/>
                  </a:schemeClr>
                </a:solidFill>
              </a:rPr>
              <a:t>two tales we read in class. Compare the effectiveness of one to the other as a Satire. What makes one story a stronger satire (more biting) than the other</a:t>
            </a:r>
            <a:r>
              <a:rPr lang="en-US" sz="2600" b="1" dirty="0" smtClean="0">
                <a:solidFill>
                  <a:schemeClr val="accent3">
                    <a:lumMod val="60000"/>
                    <a:lumOff val="40000"/>
                  </a:schemeClr>
                </a:solidFill>
              </a:rPr>
              <a:t>?</a:t>
            </a:r>
          </a:p>
          <a:p>
            <a:pPr marL="0" indent="0">
              <a:buNone/>
            </a:pPr>
            <a:endParaRPr lang="en-US" sz="2600" b="1" dirty="0" smtClean="0">
              <a:solidFill>
                <a:schemeClr val="tx1"/>
              </a:solidFill>
            </a:endParaRPr>
          </a:p>
          <a:p>
            <a:pPr marL="0" indent="0" algn="ctr">
              <a:buNone/>
            </a:pPr>
            <a:r>
              <a:rPr lang="en-US" sz="2600" b="1" dirty="0" smtClean="0">
                <a:solidFill>
                  <a:schemeClr val="bg1"/>
                </a:solidFill>
              </a:rPr>
              <a:t>INSANE MODE </a:t>
            </a:r>
            <a:endParaRPr lang="en-US" sz="2600" b="1" dirty="0">
              <a:solidFill>
                <a:schemeClr val="bg1"/>
              </a:solidFill>
            </a:endParaRPr>
          </a:p>
          <a:p>
            <a:pPr marL="0" indent="0">
              <a:buNone/>
            </a:pPr>
            <a:r>
              <a:rPr lang="en-US" sz="2600" b="1" dirty="0">
                <a:solidFill>
                  <a:schemeClr val="bg1"/>
                </a:solidFill>
              </a:rPr>
              <a:t>	</a:t>
            </a:r>
            <a:r>
              <a:rPr lang="en-US" sz="2600" b="1" dirty="0" smtClean="0">
                <a:solidFill>
                  <a:schemeClr val="bg1"/>
                </a:solidFill>
              </a:rPr>
              <a:t>Write a Satirical tale that rhymes on and off, and that is at least two pages long about some aspect of your world that you find hypocritical and would like to bring other peoples’ attention to. </a:t>
            </a:r>
          </a:p>
          <a:p>
            <a:pPr marL="0" indent="0">
              <a:buNone/>
            </a:pPr>
            <a:r>
              <a:rPr lang="en-US" sz="2600" b="1" dirty="0">
                <a:solidFill>
                  <a:schemeClr val="bg1"/>
                </a:solidFill>
              </a:rPr>
              <a:t>		</a:t>
            </a:r>
            <a:r>
              <a:rPr lang="en-US" sz="2600" b="1" dirty="0" smtClean="0">
                <a:solidFill>
                  <a:schemeClr val="bg1"/>
                </a:solidFill>
              </a:rPr>
              <a:t>THIS WILL ALSO RETURN 5 LEVELS</a:t>
            </a:r>
            <a:endParaRPr lang="en-US" sz="26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391" y="2908479"/>
            <a:ext cx="3812806" cy="3812806"/>
          </a:xfrm>
          <a:prstGeom prst="rect">
            <a:avLst/>
          </a:prstGeom>
        </p:spPr>
      </p:pic>
    </p:spTree>
    <p:extLst>
      <p:ext uri="{BB962C8B-B14F-4D97-AF65-F5344CB8AC3E}">
        <p14:creationId xmlns:p14="http://schemas.microsoft.com/office/powerpoint/2010/main" val="37872516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y Favorit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Words>
  <Application>Microsoft Office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Courier New</vt:lpstr>
      <vt:lpstr>Palatino Linotype</vt:lpstr>
      <vt:lpstr>1_My Favorite Theme</vt:lpstr>
      <vt:lpstr>Chaucer Short Answer Essay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Chaucer Short Answer Essay</dc:title>
  <dc:creator>John Brewer</dc:creator>
  <cp:lastModifiedBy>John Brewer</cp:lastModifiedBy>
  <cp:revision>1</cp:revision>
  <dcterms:created xsi:type="dcterms:W3CDTF">2014-10-13T13:30:23Z</dcterms:created>
  <dcterms:modified xsi:type="dcterms:W3CDTF">2014-10-13T13:30:39Z</dcterms:modified>
</cp:coreProperties>
</file>